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Lato"/>
      <p:regular r:id="rId39"/>
      <p:bold r:id="rId40"/>
      <p:italic r:id="rId41"/>
      <p:boldItalic r:id="rId42"/>
    </p:embeddedFont>
    <p:embeddedFont>
      <p:font typeface="Arial Black"/>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44">
          <p15:clr>
            <a:srgbClr val="9AA0A6"/>
          </p15:clr>
        </p15:guide>
        <p15:guide id="4" orient="horz" pos="303">
          <p15:clr>
            <a:srgbClr val="9AA0A6"/>
          </p15:clr>
        </p15:guide>
        <p15:guide id="5" orient="horz" pos="389">
          <p15:clr>
            <a:srgbClr val="747775"/>
          </p15:clr>
        </p15:guide>
        <p15:guide id="6" orient="horz" pos="485">
          <p15:clr>
            <a:srgbClr val="747775"/>
          </p15:clr>
        </p15:guide>
        <p15:guide id="7" pos="432">
          <p15:clr>
            <a:srgbClr val="747775"/>
          </p15:clr>
        </p15:guide>
      </p15:sldGuideLst>
    </p:ext>
    <p:ext uri="GoogleSlidesCustomDataVersion2">
      <go:slidesCustomData xmlns:go="http://customooxmlschemas.google.com/" r:id="rId44" roundtripDataSignature="AMtx7mgWOaruAkPYmMm9BO7aj+oLKlKw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94107D-116C-49E7-876E-928EF1AFDA32}">
  <a:tblStyle styleId="{E994107D-116C-49E7-876E-928EF1AFDA3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A2B8B66-226A-4161-BA9B-B9AA57E6348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44"/>
        <p:guide pos="303" orient="horz"/>
        <p:guide pos="389" orient="horz"/>
        <p:guide pos="485" orient="horz"/>
        <p:guide pos="43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4.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ArialBlack-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La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1"/>
              </a:buClr>
              <a:buSzPts val="1200"/>
              <a:buChar char="○"/>
            </a:pPr>
            <a:r>
              <a:rPr lang="en-US" sz="1200">
                <a:solidFill>
                  <a:schemeClr val="dk1"/>
                </a:solidFill>
              </a:rPr>
              <a:t>This project aims/focuses on building a news category classification system that can automatically assign news articles to their appropriate categories such as news, technology, politics and others. So, what would be the reason of creating this solution, in the next slide, we’ll talk about that.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6ffdfd65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16ffdfd6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is the pipeline through which the solution is created. For now, I’ll give you an overview of all the stages involved starting with gathering the data to eventually creating this solution.</a:t>
            </a:r>
            <a:endParaRPr/>
          </a:p>
          <a:p>
            <a:pPr indent="0" lvl="0" marL="0" rtl="0" algn="l">
              <a:lnSpc>
                <a:spcPct val="100000"/>
              </a:lnSpc>
              <a:spcBef>
                <a:spcPts val="0"/>
              </a:spcBef>
              <a:spcAft>
                <a:spcPts val="0"/>
              </a:spcAft>
              <a:buSzPts val="1100"/>
              <a:buNone/>
            </a:pPr>
            <a:r>
              <a:rPr lang="en-US"/>
              <a:t>So, we start with gathering the data which is enough to train and test the best Natural language processing models. </a:t>
            </a:r>
            <a:endParaRPr/>
          </a:p>
          <a:p>
            <a:pPr indent="0" lvl="0" marL="0" rtl="0" algn="l">
              <a:lnSpc>
                <a:spcPct val="100000"/>
              </a:lnSpc>
              <a:spcBef>
                <a:spcPts val="0"/>
              </a:spcBef>
              <a:spcAft>
                <a:spcPts val="0"/>
              </a:spcAft>
              <a:buSzPts val="1100"/>
              <a:buNone/>
            </a:pPr>
            <a:r>
              <a:rPr lang="en-US"/>
              <a:t>Once we have the data we move ahead in exploring the data, validating the data, looking for </a:t>
            </a:r>
            <a:r>
              <a:rPr lang="en-US"/>
              <a:t>trends</a:t>
            </a:r>
            <a:r>
              <a:rPr lang="en-US"/>
              <a:t> or important pieces of information. Once, we truly understand what the data is about we can move ahead to the next step which is</a:t>
            </a:r>
            <a:endParaRPr/>
          </a:p>
          <a:p>
            <a:pPr indent="0" lvl="0" marL="0" rtl="0" algn="l">
              <a:lnSpc>
                <a:spcPct val="100000"/>
              </a:lnSpc>
              <a:spcBef>
                <a:spcPts val="0"/>
              </a:spcBef>
              <a:spcAft>
                <a:spcPts val="0"/>
              </a:spcAft>
              <a:buSzPts val="1100"/>
              <a:buNone/>
            </a:pPr>
            <a:r>
              <a:rPr lang="en-US"/>
              <a:t>Pre-processing the data for our NLP models. It involves cleaning and standardizing or structuring the data so that the model can learn as much as possible about it.</a:t>
            </a:r>
            <a:endParaRPr/>
          </a:p>
          <a:p>
            <a:pPr indent="0" lvl="0" marL="0" rtl="0" algn="l">
              <a:lnSpc>
                <a:spcPct val="100000"/>
              </a:lnSpc>
              <a:spcBef>
                <a:spcPts val="0"/>
              </a:spcBef>
              <a:spcAft>
                <a:spcPts val="0"/>
              </a:spcAft>
              <a:buSzPts val="1100"/>
              <a:buNone/>
            </a:pPr>
            <a:r>
              <a:rPr lang="en-US"/>
              <a:t>The next phase is model building which usually involves experimentations with different models, finding out the best model and </a:t>
            </a:r>
            <a:r>
              <a:rPr lang="en-US"/>
              <a:t>validating</a:t>
            </a:r>
            <a:r>
              <a:rPr lang="en-US"/>
              <a:t> it, with </a:t>
            </a:r>
            <a:r>
              <a:rPr lang="en-US"/>
              <a:t>multiple</a:t>
            </a:r>
            <a:r>
              <a:rPr lang="en-US"/>
              <a:t> trained and tested models on our hand we can move ahead to see the nuances in between those models. Evaluate and compare all the models to find out the best performing model. Starting with just news articles, through all of these stages, we can create a solution that can </a:t>
            </a:r>
            <a:r>
              <a:rPr lang="en-US"/>
              <a:t>accurately categorize those articles.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9f578d845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319f578d845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rPr b="1" lang="en-US">
                <a:solidFill>
                  <a:schemeClr val="dk1"/>
                </a:solidFill>
              </a:rPr>
              <a:t>Let’s get an overview of the dataset first. The dataset was acquired from Kaggle, which gets it data from Publicly available news HuffingtonPost. </a:t>
            </a:r>
            <a:endParaRPr b="1">
              <a:solidFill>
                <a:schemeClr val="dk1"/>
              </a:solidFill>
            </a:endParaRPr>
          </a:p>
          <a:p>
            <a:pPr indent="0" lvl="0" marL="0" rtl="0" algn="l">
              <a:lnSpc>
                <a:spcPct val="100000"/>
              </a:lnSpc>
              <a:spcBef>
                <a:spcPts val="1200"/>
              </a:spcBef>
              <a:spcAft>
                <a:spcPts val="0"/>
              </a:spcAft>
              <a:buSzPts val="1100"/>
              <a:buNone/>
            </a:pPr>
            <a:r>
              <a:rPr b="1" lang="en-US">
                <a:solidFill>
                  <a:schemeClr val="dk1"/>
                </a:solidFill>
              </a:rPr>
              <a:t>There were a total of 210k articles present in the dataset or in technical terms we can say 210k rows of data which were split in between 15 categories naming a few would be Entertainment, Politics, Parenting, Wellness etc. </a:t>
            </a:r>
            <a:endParaRPr b="1">
              <a:solidFill>
                <a:schemeClr val="dk1"/>
              </a:solidFill>
            </a:endParaRPr>
          </a:p>
          <a:p>
            <a:pPr indent="0" lvl="0" marL="0" rtl="0" algn="l">
              <a:lnSpc>
                <a:spcPct val="100000"/>
              </a:lnSpc>
              <a:spcBef>
                <a:spcPts val="1200"/>
              </a:spcBef>
              <a:spcAft>
                <a:spcPts val="0"/>
              </a:spcAft>
              <a:buSzPts val="1100"/>
              <a:buNone/>
            </a:pPr>
            <a:r>
              <a:rPr b="1" lang="en-US">
                <a:solidFill>
                  <a:schemeClr val="dk1"/>
                </a:solidFill>
              </a:rPr>
              <a:t>The dataset also had 5 columns which helped in further analysis of the data like the Author name, the headline of the article, a short description of the article, The data it’s published and the category each article falls under.</a:t>
            </a:r>
            <a:endParaRPr b="1">
              <a:solidFill>
                <a:schemeClr val="dk1"/>
              </a:solidFill>
            </a:endParaRPr>
          </a:p>
          <a:p>
            <a:pPr indent="0" lvl="0" marL="0" rtl="0" algn="l">
              <a:lnSpc>
                <a:spcPct val="100000"/>
              </a:lnSpc>
              <a:spcBef>
                <a:spcPts val="1200"/>
              </a:spcBef>
              <a:spcAft>
                <a:spcPts val="0"/>
              </a:spcAft>
              <a:buSzPts val="1100"/>
              <a:buNone/>
            </a:pPr>
            <a:r>
              <a:rPr b="1" lang="en-US">
                <a:solidFill>
                  <a:schemeClr val="dk1"/>
                </a:solidFill>
              </a:rPr>
              <a:t>Now that we have an understanding of structure of data we can move ahead in the process of Exploring the data to find out trends and other important information.</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78e20592c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3178e20592c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rPr b="1" lang="en-US">
                <a:solidFill>
                  <a:schemeClr val="dk1"/>
                </a:solidFill>
              </a:rPr>
              <a:t>So while exploring the data, looking at the first chart, we found that the dataset date ranges starting from 2012 and upto 2022. It can also be seen that most of the data regarding the articles are before 2019. </a:t>
            </a:r>
            <a:endParaRPr b="1">
              <a:solidFill>
                <a:schemeClr val="dk1"/>
              </a:solidFill>
            </a:endParaRPr>
          </a:p>
          <a:p>
            <a:pPr indent="0" lvl="0" marL="0" rtl="0" algn="l">
              <a:lnSpc>
                <a:spcPct val="100000"/>
              </a:lnSpc>
              <a:spcBef>
                <a:spcPts val="1200"/>
              </a:spcBef>
              <a:spcAft>
                <a:spcPts val="0"/>
              </a:spcAft>
              <a:buSzPts val="1100"/>
              <a:buNone/>
            </a:pPr>
            <a:r>
              <a:rPr b="1" lang="en-US">
                <a:solidFill>
                  <a:schemeClr val="dk1"/>
                </a:solidFill>
              </a:rPr>
              <a:t>Keeping that in mind, we checked the distribution of each category to see whether there are any discrepancies in the data. It was found out that 48% of the data is divided between 3 categories, which are Welness, Entertainment and Politics. So class-imbalance is an issue we will have to deal with.</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469bad253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1469bad25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rPr b="1" lang="en-US">
                <a:solidFill>
                  <a:schemeClr val="dk1"/>
                </a:solidFill>
              </a:rPr>
              <a:t>Next we check another important column in the dataset, which is headline, on which we plan to build our model. The left chart shows that the average length of the </a:t>
            </a:r>
            <a:r>
              <a:rPr b="1" lang="en-US">
                <a:solidFill>
                  <a:schemeClr val="dk1"/>
                </a:solidFill>
              </a:rPr>
              <a:t>headline</a:t>
            </a:r>
            <a:r>
              <a:rPr b="1" lang="en-US">
                <a:solidFill>
                  <a:schemeClr val="dk1"/>
                </a:solidFill>
              </a:rPr>
              <a:t> is around 9-10 words and the right chart shows how the average headline length has increased from 2012 till 2022, which is an increase of 2 words on an average.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469bad253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1469bad253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rPr b="1" lang="en-US">
                <a:solidFill>
                  <a:schemeClr val="dk1"/>
                </a:solidFill>
              </a:rPr>
              <a:t>Next, Let’s look at word clouds of the top 4 most dominant categories. Politics being the most dominant category in regards to the distribution of data. We can see names like Donald Trump and Obama are the most repeated terms for politics indicating presential candidate names are the most often used words when in comes to the category of POLITICS. </a:t>
            </a:r>
            <a:endParaRPr b="1">
              <a:solidFill>
                <a:schemeClr val="dk1"/>
              </a:solidFill>
            </a:endParaRPr>
          </a:p>
          <a:p>
            <a:pPr indent="0" lvl="0" marL="0" rtl="0" algn="l">
              <a:lnSpc>
                <a:spcPct val="100000"/>
              </a:lnSpc>
              <a:spcBef>
                <a:spcPts val="1200"/>
              </a:spcBef>
              <a:spcAft>
                <a:spcPts val="0"/>
              </a:spcAft>
              <a:buSzPts val="1100"/>
              <a:buNone/>
            </a:pPr>
            <a:r>
              <a:rPr b="1" lang="en-US">
                <a:solidFill>
                  <a:schemeClr val="dk1"/>
                </a:solidFill>
              </a:rPr>
              <a:t>When it comes wellness, words like SLEEP, LOVE, LIFE and HEALTH are most common</a:t>
            </a:r>
            <a:endParaRPr b="1">
              <a:solidFill>
                <a:schemeClr val="dk1"/>
              </a:solidFill>
            </a:endParaRPr>
          </a:p>
          <a:p>
            <a:pPr indent="0" lvl="0" marL="0" rtl="0" algn="l">
              <a:lnSpc>
                <a:spcPct val="100000"/>
              </a:lnSpc>
              <a:spcBef>
                <a:spcPts val="1200"/>
              </a:spcBef>
              <a:spcAft>
                <a:spcPts val="0"/>
              </a:spcAft>
              <a:buSzPts val="1100"/>
              <a:buNone/>
            </a:pPr>
            <a:r>
              <a:rPr b="1" lang="en-US">
                <a:solidFill>
                  <a:schemeClr val="dk1"/>
                </a:solidFill>
              </a:rPr>
              <a:t>For Entertainment, SHOW, MOVIE, Names of artists like Taylor swift and funnily enough Trump again. </a:t>
            </a:r>
            <a:endParaRPr b="1">
              <a:solidFill>
                <a:schemeClr val="dk1"/>
              </a:solidFill>
            </a:endParaRPr>
          </a:p>
          <a:p>
            <a:pPr indent="0" lvl="0" marL="0" rtl="0" algn="l">
              <a:lnSpc>
                <a:spcPct val="100000"/>
              </a:lnSpc>
              <a:spcBef>
                <a:spcPts val="1200"/>
              </a:spcBef>
              <a:spcAft>
                <a:spcPts val="0"/>
              </a:spcAft>
              <a:buSzPts val="1100"/>
              <a:buNone/>
            </a:pPr>
            <a:r>
              <a:rPr b="1" lang="en-US">
                <a:solidFill>
                  <a:schemeClr val="dk1"/>
                </a:solidFill>
              </a:rPr>
              <a:t>and for Travel, Hotel, AIRLINE, PHOTO, Vacation are some of the most common words.</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6ffdfd65e_2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16ffdfd65e_2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talk about processing the data in the right way and so 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9f578d845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319f578d84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While exploring the data we were also looking at some similarities and differences between multiple categories using the headlines of news articles. For this a method called cosine similarity was used which finds out similarities in between multiple texts. Anything greater than 90% or .90 are considered interchangeable. This method was used because while exploring the we saw two categories, “Parents” and “Parenting” which sound quite similar. Interestingly it was found out these two categories had a similarity value of 97% and the same goes for WELNNES and HEALTHY LIVING. These categories can be combined which will help increase the data of some of the categories which have less amount of data. The overall sentiment of the data was found out to be neutral(Vader Sentiment Analysis).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93307857f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3193307857f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Now that we’ve extracted alot of information while exploring the data. Let’s have a look at the data-preprocessing pipeline. This step is imperative to the building of NLP model as it deals with cleaning, structuring and preparing the data that goes into the training and testing of models. We start with cleaning the data like removing empty rows, removing HTML characters or Special characters if there are any using regular expressions. </a:t>
            </a:r>
            <a:br>
              <a:rPr lang="en-US"/>
            </a:br>
            <a:r>
              <a:rPr lang="en-US"/>
              <a:t>Next comes the step of tokenization which essentially means splitting a sentence into words and using lemmatization which reduces a word to it’s dictionary form without losing the meaning of the word. </a:t>
            </a:r>
            <a:endParaRPr/>
          </a:p>
          <a:p>
            <a:pPr indent="0" lvl="0" marL="0" rtl="0" algn="l">
              <a:lnSpc>
                <a:spcPct val="100000"/>
              </a:lnSpc>
              <a:spcBef>
                <a:spcPts val="0"/>
              </a:spcBef>
              <a:spcAft>
                <a:spcPts val="0"/>
              </a:spcAft>
              <a:buSzPts val="1100"/>
              <a:buNone/>
            </a:pPr>
            <a:r>
              <a:rPr lang="en-US"/>
              <a:t>Next 2 datasets were created for initial experimentation one with and one without stop words. In the sentence The cat sat on mat, The and ON are considered stopwords.</a:t>
            </a:r>
            <a:endParaRPr/>
          </a:p>
          <a:p>
            <a:pPr indent="0" lvl="0" marL="0" rtl="0" algn="l">
              <a:lnSpc>
                <a:spcPct val="100000"/>
              </a:lnSpc>
              <a:spcBef>
                <a:spcPts val="0"/>
              </a:spcBef>
              <a:spcAft>
                <a:spcPts val="0"/>
              </a:spcAft>
              <a:buSzPts val="1100"/>
              <a:buNone/>
            </a:pPr>
            <a:r>
              <a:rPr lang="en-US"/>
              <a:t>For vectorization we used a technique called TF-IDF which generally performs better on classification tasks and is able to capture word important.</a:t>
            </a:r>
            <a:endParaRPr/>
          </a:p>
          <a:p>
            <a:pPr indent="0" lvl="0" marL="0" rtl="0" algn="l">
              <a:lnSpc>
                <a:spcPct val="100000"/>
              </a:lnSpc>
              <a:spcBef>
                <a:spcPts val="0"/>
              </a:spcBef>
              <a:spcAft>
                <a:spcPts val="0"/>
              </a:spcAft>
              <a:buSzPts val="1100"/>
              <a:buNone/>
            </a:pPr>
            <a:r>
              <a:rPr lang="en-US"/>
              <a:t>The data was split in a ratio of 80-20% and the split was stratified which keeps same proportion of data for testing as it were in training.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6ffdfd65e_2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316ffdfd65e_2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talk about processing the data in the right way and so 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16ffdfd65e_2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316ffdfd65e_2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alignment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a29fa070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31a29fa070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An exhaustive modelling framework was used to train, test and experiment the different models. Trying out traditional machine learning models like logistic regression or Naive Bayes, To deep learning models like LSTM or BI-LSTM to state of the art models like BERT and ROBERTA and then thorough evaluation of comparison between each model was done to filter out the best performing model across all categories. </a:t>
            </a:r>
            <a:endParaRPr/>
          </a:p>
          <a:p>
            <a:pPr indent="0" lvl="0" marL="0" rtl="0" algn="l">
              <a:lnSpc>
                <a:spcPct val="100000"/>
              </a:lnSpc>
              <a:spcBef>
                <a:spcPts val="0"/>
              </a:spcBef>
              <a:spcAft>
                <a:spcPts val="0"/>
              </a:spcAft>
              <a:buSzPts val="1100"/>
              <a:buNone/>
            </a:pPr>
            <a:r>
              <a:rPr lang="en-US"/>
              <a:t>I’d also like to mention the main metrics for evaluation used were Recall and F1-score. Recall and F1-Score balance the evaluation by focusing on both the minority and majority class performance, offering a more comprehensive measure than accuracy alone.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695cfcdd2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31695cfcdd2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After training and testing all the model we have the accuracy metrics of different models. </a:t>
            </a:r>
            <a:endParaRPr/>
          </a:p>
          <a:p>
            <a:pPr indent="0" lvl="0" marL="0" rtl="0" algn="l">
              <a:lnSpc>
                <a:spcPct val="100000"/>
              </a:lnSpc>
              <a:spcBef>
                <a:spcPts val="0"/>
              </a:spcBef>
              <a:spcAft>
                <a:spcPts val="0"/>
              </a:spcAft>
              <a:buSzPts val="1100"/>
              <a:buNone/>
            </a:pPr>
            <a:r>
              <a:rPr lang="en-US"/>
              <a:t>In the table, for </a:t>
            </a:r>
            <a:r>
              <a:rPr lang="en-US"/>
              <a:t>traditional</a:t>
            </a:r>
            <a:r>
              <a:rPr lang="en-US"/>
              <a:t> machine learning models. Logistic regression (with-stop words) was the best performing model. Keeping this in mind, since advanced models can understand the context of sentences we </a:t>
            </a:r>
            <a:r>
              <a:rPr lang="en-US"/>
              <a:t>decided</a:t>
            </a:r>
            <a:r>
              <a:rPr lang="en-US"/>
              <a:t> to stick with the dataset containing stop-words. The recall and F1-score wasn’t the good for these model. So a more advanced model based on neural networks were tested  which is BI-LSTM model. As we can see in the table the accuracy has lessened but the recall and F1-score has increased which was a good indication of complex models understand sentences and contexts of those sentences. Next we tried out multiple SOTA models like ROBERTA, BERT and DISTILBERT and got our champion model which was BERT. </a:t>
            </a:r>
            <a:endParaRPr/>
          </a:p>
          <a:p>
            <a:pPr indent="0" lvl="0" marL="0" rtl="0" algn="l">
              <a:lnSpc>
                <a:spcPct val="100000"/>
              </a:lnSpc>
              <a:spcBef>
                <a:spcPts val="0"/>
              </a:spcBef>
              <a:spcAft>
                <a:spcPts val="0"/>
              </a:spcAft>
              <a:buSzPts val="1100"/>
              <a:buNone/>
            </a:pPr>
            <a:r>
              <a:rPr lang="en-US"/>
              <a:t>With recall of 82% and F1-score of 81% this model performed well </a:t>
            </a:r>
            <a:r>
              <a:rPr lang="en-US"/>
              <a:t>across</a:t>
            </a:r>
            <a:r>
              <a:rPr lang="en-US"/>
              <a:t> all categories.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695cfcdd2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31695cfcdd2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Minority classes also display considerable performance </a:t>
            </a:r>
            <a:endParaRPr/>
          </a:p>
          <a:p>
            <a:pPr indent="-298450" lvl="0" marL="457200" rtl="0" algn="l">
              <a:lnSpc>
                <a:spcPct val="100000"/>
              </a:lnSpc>
              <a:spcBef>
                <a:spcPts val="0"/>
              </a:spcBef>
              <a:spcAft>
                <a:spcPts val="0"/>
              </a:spcAft>
              <a:buSzPts val="1100"/>
              <a:buChar char="●"/>
            </a:pPr>
            <a:r>
              <a:rPr lang="en-US"/>
              <a:t>Slide contains most information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6ffdfd65e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316ffdfd65e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squeeze accuracy -&gt; used hyperparameter tuning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6ffdfd65e_2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316ffdfd65e_2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talk about processing the data in the right way and so on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8:notes"/>
          <p:cNvSpPr txBox="1"/>
          <p:nvPr>
            <p:ph idx="1" type="body"/>
          </p:nvPr>
        </p:nvSpPr>
        <p:spPr>
          <a:xfrm>
            <a:off x="685800" y="4400550"/>
            <a:ext cx="5486399"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88" name="Google Shape;4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13bc6f2cb2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313bc6f2cb2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193307857f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3193307857f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6ffdfd65e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316ffdfd65e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Talk about building a solution to categorization requires a carefully </a:t>
            </a:r>
            <a:r>
              <a:rPr lang="en-US">
                <a:solidFill>
                  <a:schemeClr val="dk1"/>
                </a:solidFill>
              </a:rPr>
              <a:t>strategized pipeline and so 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193307857f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3193307857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193307857f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3193307857f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938ae12e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31938ae12e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9f578d845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319f578d845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Firstly, let’s talk about the categorization of articles in Printed newspaper and magazines. If we look at it, most certainly for any news organization the number of pages in a newspaper and magazines are fixed. Let’s say 10 pages for a newspaper and 40 pages for a magazine. For this only a few experienced editors can correctly categorize the articles that are to be printed as the number of pages are not that much.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Now, Let’s see what the chart at the left shows. This chart by statistic Market Insights, an organization which tracks different metrics when it comes to anything related to news.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The chart shows the growth of digital newspapers and magazines. It can be seen that from 2017 to 2024, the market has significantly shifted from printed newspapers to digital ones, Around 500M increase in the number of users for digital platforms.  Now when it comes to digital, there is no set number for articles to be printed, the news streams all day as new information comes to light. With this comes the problem, with users starting to focus more on digital platforms, the process of categorizing N number of articles everyday is just not feasible to done through manual work, which is more often than not prone to human error. For an organization, with the increase of news articles per day it can not just keep hiring more editors, as it will create significant costs, like the increase in salaries, increase in workforce, training new editors so that they understand how each articles falls into a category. The main issue is scalability. Now how can we solve this problem?</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https://www.statista.com/outlook/amo/media/newspapers-magazines/worldwide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9f578d845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319f578d845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Firstly, let’s talk about the categorization of articles in Printed newspaper and magazines. If we look at it, most certainly for any news organization the number of pages in a newspaper and magazines are fixed. Let’s say 10 pages for a newspaper and 40 pages for a magazine. For this only a few experienced editors can correctly categorize the articles that are to be printed as the number of pages are not that much.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Now, Let’s see what the chart at the left shows. This chart by statistic Market Insights, an organization which tracks different metrics when it comes to anything related to news.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The chart shows the growth of digital newspapers and magazines. It can be seen that from 2017 to 2024, the market has significantly shifted from printed newspapers to digital ones, Around 500M increase in the number of users for digital platforms.  Now when it comes to digital, there is no set number for articles to be printed, the news streams all day as new information comes to light. With this comes the problem, with users starting to focus more on digital platforms, the process of categorizing N number of articles everyday is just not feasible to done through manual work, which is more often than not prone to human error. For an organization, with the increase of news articles per day it can not just keep hiring more editors, as it will create significant costs, like the increase in salaries, increase in workforce, training new editors so that they understand how each articles falls into a category. The main issue is scalability. Now how can we solve this problem?</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https://www.statista.com/outlook/amo/media/newspapers-magazines/worldwide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6ffdfd65e_2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316ffdfd65e_2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Talk about building a solution to categorization requires a carefully strategized pipeline and so 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9f578d84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319f578d84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AI-BASED News Classification. The solution proposed is based on state of the art Natural Language processing models that are built to extract and understand information from natural language. Now, this solution will directly deal with the issue discussed previously.</a:t>
            </a:r>
            <a:endParaRPr/>
          </a:p>
          <a:p>
            <a:pPr indent="0" lvl="0" marL="0" rtl="0" algn="l">
              <a:lnSpc>
                <a:spcPct val="100000"/>
              </a:lnSpc>
              <a:spcBef>
                <a:spcPts val="0"/>
              </a:spcBef>
              <a:spcAft>
                <a:spcPts val="0"/>
              </a:spcAft>
              <a:buSzPts val="1100"/>
              <a:buNone/>
            </a:pPr>
            <a:r>
              <a:rPr lang="en-US"/>
              <a:t>Streamlined categorization - Right as the data comes, the solution can accurately detect and tag the news articles to their appropriate categories. This in turn will help reduce costs that are associated with manual categorization and also deal with the issues of scalability.</a:t>
            </a:r>
            <a:endParaRPr/>
          </a:p>
          <a:p>
            <a:pPr indent="0" lvl="0" marL="0" rtl="0" algn="l">
              <a:lnSpc>
                <a:spcPct val="100000"/>
              </a:lnSpc>
              <a:spcBef>
                <a:spcPts val="0"/>
              </a:spcBef>
              <a:spcAft>
                <a:spcPts val="0"/>
              </a:spcAft>
              <a:buSzPts val="1100"/>
              <a:buNone/>
            </a:pPr>
            <a:r>
              <a:rPr lang="en-US"/>
              <a:t>With high accuracy, this solution will also deal with this issue of human-error which becomes common when working on a larger scale which is why so many companies try to introduce automation into their processes.</a:t>
            </a:r>
            <a:endParaRPr/>
          </a:p>
          <a:p>
            <a:pPr indent="0" lvl="0" marL="0" rtl="0" algn="l">
              <a:lnSpc>
                <a:spcPct val="100000"/>
              </a:lnSpc>
              <a:spcBef>
                <a:spcPts val="0"/>
              </a:spcBef>
              <a:spcAft>
                <a:spcPts val="0"/>
              </a:spcAft>
              <a:buSzPts val="1100"/>
              <a:buNone/>
            </a:pPr>
            <a:r>
              <a:rPr lang="en-US"/>
              <a:t>It also enhances the efficiency, directly tagging the articles in real-time so that the news can be processed and tagged immediately and sent out to the users.</a:t>
            </a:r>
            <a:endParaRPr/>
          </a:p>
          <a:p>
            <a:pPr indent="0" lvl="0" marL="0" rtl="0" algn="l">
              <a:lnSpc>
                <a:spcPct val="100000"/>
              </a:lnSpc>
              <a:spcBef>
                <a:spcPts val="0"/>
              </a:spcBef>
              <a:spcAft>
                <a:spcPts val="0"/>
              </a:spcAft>
              <a:buSzPts val="1100"/>
              <a:buNone/>
            </a:pPr>
            <a:r>
              <a:rPr lang="en-US"/>
              <a:t>With all of the improvements discussed, it ultimately increases the quality of news and with that the consumers can stay satisfier and have an amazing user experience. With all these improvements there are some expectations of benefits for the news organizations and users as well which we’ll discuss in the next section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9f578d845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319f578d84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AI-BASED News Classification. The solution proposed is based on state of the art Natural Language processing models that are built to extract and understand information from natural language. Now, this solution will directly deal with the issue discussed previously.</a:t>
            </a:r>
            <a:endParaRPr/>
          </a:p>
          <a:p>
            <a:pPr indent="0" lvl="0" marL="0" rtl="0" algn="l">
              <a:lnSpc>
                <a:spcPct val="100000"/>
              </a:lnSpc>
              <a:spcBef>
                <a:spcPts val="0"/>
              </a:spcBef>
              <a:spcAft>
                <a:spcPts val="0"/>
              </a:spcAft>
              <a:buSzPts val="1100"/>
              <a:buNone/>
            </a:pPr>
            <a:r>
              <a:rPr lang="en-US"/>
              <a:t>Streamlined categorization - Right as the data comes, the solution can accurately detect and tag the news articles to their appropriate categories. This in turn will help reduce costs that are associated with manual categorization and also deal with the issues of scalability.</a:t>
            </a:r>
            <a:endParaRPr/>
          </a:p>
          <a:p>
            <a:pPr indent="0" lvl="0" marL="0" rtl="0" algn="l">
              <a:lnSpc>
                <a:spcPct val="100000"/>
              </a:lnSpc>
              <a:spcBef>
                <a:spcPts val="0"/>
              </a:spcBef>
              <a:spcAft>
                <a:spcPts val="0"/>
              </a:spcAft>
              <a:buSzPts val="1100"/>
              <a:buNone/>
            </a:pPr>
            <a:r>
              <a:rPr lang="en-US"/>
              <a:t>With high accuracy, this solution will also deal with this issue of human-error which becomes common when working on a larger scale which is why so many companies try to introduce automation into their processes.</a:t>
            </a:r>
            <a:endParaRPr/>
          </a:p>
          <a:p>
            <a:pPr indent="0" lvl="0" marL="0" rtl="0" algn="l">
              <a:lnSpc>
                <a:spcPct val="100000"/>
              </a:lnSpc>
              <a:spcBef>
                <a:spcPts val="0"/>
              </a:spcBef>
              <a:spcAft>
                <a:spcPts val="0"/>
              </a:spcAft>
              <a:buSzPts val="1100"/>
              <a:buNone/>
            </a:pPr>
            <a:r>
              <a:rPr lang="en-US"/>
              <a:t>It also enhances the efficiency, directly tagging the articles in real-time so that the news can be processed and tagged immediately and sent out to the users.</a:t>
            </a:r>
            <a:endParaRPr/>
          </a:p>
          <a:p>
            <a:pPr indent="0" lvl="0" marL="0" rtl="0" algn="l">
              <a:lnSpc>
                <a:spcPct val="100000"/>
              </a:lnSpc>
              <a:spcBef>
                <a:spcPts val="0"/>
              </a:spcBef>
              <a:spcAft>
                <a:spcPts val="0"/>
              </a:spcAft>
              <a:buSzPts val="1100"/>
              <a:buNone/>
            </a:pPr>
            <a:r>
              <a:rPr lang="en-US"/>
              <a:t>With all of the improvements discussed, it ultimately increases the quality of news and with that the consumers can stay satisfier and have an amazing user experience. With all these improvements there are some expectations of benefits for the news organizations and users as well which we’ll discuss in the next section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6ffdfd65e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316ffdfd65e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Firstly, let’s talk about the categorization of articles in Printed newspaper and magazines. If we look at it, most certainly for any news organization the number of pages in a newspaper and magazines are fixed. Let’s say 10 pages for a newspaper and 40 pages for a magazine. For this only a few experienced editors can correctly categorize the articles that are to be printed as the number of pages are not that much.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Now, Let’s see what the chart at the left shows. This chart by statistic Market Insights, an organization which tracks different metrics when it comes to anything related to news.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The chart shows the growth of digital newspapers and magazines. It can be seen that from 2017 to 2024, the market has significantly shifted from printed newspapers to digital ones, Around 500M increase in the number of users for digital platforms.  Now when it comes to digital, there is no set number for articles to be printed, the news streams all day as new information comes to light. With this comes the problem, with users starting to focus more on digital platforms, the process of categorizing N number of articles everyday is just not feasible to done through manual work, which is more often than not prone to human error. For an organization, with the increase of news articles per day it can not just keep hiring more editors, as it will create significant costs, like the increase in salaries, increase in workforce, training new editors so that they understand how each articles falls into a category. The main issue is scalability. Now how can we solve this problem?</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https://www.statista.com/outlook/amo/media/newspapers-magazines/worldwide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3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21"/>
          <p:cNvSpPr txBox="1"/>
          <p:nvPr>
            <p:ph type="title"/>
          </p:nvPr>
        </p:nvSpPr>
        <p:spPr>
          <a:xfrm>
            <a:off x="628560" y="273780"/>
            <a:ext cx="7886400" cy="993900"/>
          </a:xfrm>
          <a:prstGeom prst="rect">
            <a:avLst/>
          </a:prstGeom>
          <a:noFill/>
          <a:ln>
            <a:noFill/>
          </a:ln>
        </p:spPr>
        <p:txBody>
          <a:bodyPr anchorCtr="0" anchor="ctr" bIns="41450" lIns="82925" spcFirstLastPara="1" rIns="82925" wrap="square" tIns="41450">
            <a:noAutofit/>
          </a:bodyPr>
          <a:lstStyle>
            <a:lvl1pPr lvl="0" algn="l">
              <a:lnSpc>
                <a:spcPct val="90000"/>
              </a:lnSpc>
              <a:spcBef>
                <a:spcPts val="0"/>
              </a:spcBef>
              <a:spcAft>
                <a:spcPts val="0"/>
              </a:spcAft>
              <a:buClr>
                <a:schemeClr val="dk1"/>
              </a:buClr>
              <a:buSzPts val="16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5" name="Google Shape;15;p21"/>
          <p:cNvSpPr txBox="1"/>
          <p:nvPr>
            <p:ph idx="1" type="body"/>
          </p:nvPr>
        </p:nvSpPr>
        <p:spPr>
          <a:xfrm>
            <a:off x="628560" y="1369170"/>
            <a:ext cx="7886400" cy="3263100"/>
          </a:xfrm>
          <a:prstGeom prst="rect">
            <a:avLst/>
          </a:prstGeom>
          <a:noFill/>
          <a:ln>
            <a:noFill/>
          </a:ln>
        </p:spPr>
        <p:txBody>
          <a:bodyPr anchorCtr="0" anchor="t" bIns="41450" lIns="82925" spcFirstLastPara="1" rIns="82925" wrap="square" tIns="41450">
            <a:noAutofit/>
          </a:bodyPr>
          <a:lstStyle>
            <a:lvl1pPr indent="-330200" lvl="0" marL="457200" algn="l">
              <a:lnSpc>
                <a:spcPct val="90000"/>
              </a:lnSpc>
              <a:spcBef>
                <a:spcPts val="800"/>
              </a:spcBef>
              <a:spcAft>
                <a:spcPts val="0"/>
              </a:spcAft>
              <a:buSzPts val="1600"/>
              <a:buChar char="•"/>
              <a:defRPr/>
            </a:lvl1pPr>
            <a:lvl2pPr indent="-330200" lvl="1" marL="914400" algn="l">
              <a:lnSpc>
                <a:spcPct val="90000"/>
              </a:lnSpc>
              <a:spcBef>
                <a:spcPts val="400"/>
              </a:spcBef>
              <a:spcAft>
                <a:spcPts val="0"/>
              </a:spcAft>
              <a:buClr>
                <a:schemeClr val="dk1"/>
              </a:buClr>
              <a:buSzPts val="1600"/>
              <a:buChar char="•"/>
              <a:defRPr/>
            </a:lvl2pPr>
            <a:lvl3pPr indent="-330200" lvl="2" marL="1371600" algn="l">
              <a:lnSpc>
                <a:spcPct val="90000"/>
              </a:lnSpc>
              <a:spcBef>
                <a:spcPts val="400"/>
              </a:spcBef>
              <a:spcAft>
                <a:spcPts val="0"/>
              </a:spcAft>
              <a:buClr>
                <a:schemeClr val="dk1"/>
              </a:buClr>
              <a:buSzPts val="1600"/>
              <a:buChar char="•"/>
              <a:defRPr/>
            </a:lvl3pPr>
            <a:lvl4pPr indent="-330200" lvl="3" marL="1828800" algn="l">
              <a:lnSpc>
                <a:spcPct val="90000"/>
              </a:lnSpc>
              <a:spcBef>
                <a:spcPts val="400"/>
              </a:spcBef>
              <a:spcAft>
                <a:spcPts val="0"/>
              </a:spcAft>
              <a:buClr>
                <a:schemeClr val="dk1"/>
              </a:buClr>
              <a:buSzPts val="1600"/>
              <a:buChar char="•"/>
              <a:defRPr/>
            </a:lvl4pPr>
            <a:lvl5pPr indent="-330200" lvl="4" marL="2286000" algn="l">
              <a:lnSpc>
                <a:spcPct val="90000"/>
              </a:lnSpc>
              <a:spcBef>
                <a:spcPts val="400"/>
              </a:spcBef>
              <a:spcAft>
                <a:spcPts val="0"/>
              </a:spcAft>
              <a:buClr>
                <a:schemeClr val="dk1"/>
              </a:buClr>
              <a:buSzPts val="1600"/>
              <a:buChar char="•"/>
              <a:defRPr/>
            </a:lvl5pPr>
            <a:lvl6pPr indent="-330200" lvl="5" marL="2743200" algn="l">
              <a:lnSpc>
                <a:spcPct val="90000"/>
              </a:lnSpc>
              <a:spcBef>
                <a:spcPts val="400"/>
              </a:spcBef>
              <a:spcAft>
                <a:spcPts val="0"/>
              </a:spcAft>
              <a:buClr>
                <a:schemeClr val="dk1"/>
              </a:buClr>
              <a:buSzPts val="1600"/>
              <a:buChar char="•"/>
              <a:defRPr/>
            </a:lvl6pPr>
            <a:lvl7pPr indent="-330200" lvl="6" marL="3200400" algn="l">
              <a:lnSpc>
                <a:spcPct val="90000"/>
              </a:lnSpc>
              <a:spcBef>
                <a:spcPts val="400"/>
              </a:spcBef>
              <a:spcAft>
                <a:spcPts val="0"/>
              </a:spcAft>
              <a:buClr>
                <a:schemeClr val="dk1"/>
              </a:buClr>
              <a:buSzPts val="1600"/>
              <a:buChar char="•"/>
              <a:defRPr/>
            </a:lvl7pPr>
            <a:lvl8pPr indent="-330200" lvl="7" marL="3657600" algn="l">
              <a:lnSpc>
                <a:spcPct val="90000"/>
              </a:lnSpc>
              <a:spcBef>
                <a:spcPts val="400"/>
              </a:spcBef>
              <a:spcAft>
                <a:spcPts val="0"/>
              </a:spcAft>
              <a:buClr>
                <a:schemeClr val="dk1"/>
              </a:buClr>
              <a:buSzPts val="1600"/>
              <a:buChar char="•"/>
              <a:defRPr/>
            </a:lvl8pPr>
            <a:lvl9pPr indent="-330200" lvl="8" marL="4114800" algn="l">
              <a:lnSpc>
                <a:spcPct val="90000"/>
              </a:lnSpc>
              <a:spcBef>
                <a:spcPts val="400"/>
              </a:spcBef>
              <a:spcAft>
                <a:spcPts val="0"/>
              </a:spcAft>
              <a:buClr>
                <a:schemeClr val="dk1"/>
              </a:buClr>
              <a:buSzPts val="1600"/>
              <a:buChar char="•"/>
              <a:defRPr/>
            </a:lvl9pPr>
          </a:lstStyle>
          <a:p/>
        </p:txBody>
      </p:sp>
      <p:sp>
        <p:nvSpPr>
          <p:cNvPr id="16" name="Google Shape;16;p21"/>
          <p:cNvSpPr txBox="1"/>
          <p:nvPr>
            <p:ph idx="10" type="dt"/>
          </p:nvPr>
        </p:nvSpPr>
        <p:spPr>
          <a:xfrm>
            <a:off x="628560" y="4767391"/>
            <a:ext cx="2057100" cy="273600"/>
          </a:xfrm>
          <a:prstGeom prst="rect">
            <a:avLst/>
          </a:prstGeom>
          <a:noFill/>
          <a:ln>
            <a:noFill/>
          </a:ln>
        </p:spPr>
        <p:txBody>
          <a:bodyPr anchorCtr="0" anchor="ctr" bIns="41450" lIns="82925" spcFirstLastPara="1" rIns="82925" wrap="square" tIns="41450">
            <a:noAutofit/>
          </a:bodyPr>
          <a:lstStyle>
            <a:lvl1pPr lvl="0"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9pPr>
          </a:lstStyle>
          <a:p/>
        </p:txBody>
      </p:sp>
      <p:sp>
        <p:nvSpPr>
          <p:cNvPr id="17" name="Google Shape;17;p21"/>
          <p:cNvSpPr txBox="1"/>
          <p:nvPr>
            <p:ph idx="11" type="ftr"/>
          </p:nvPr>
        </p:nvSpPr>
        <p:spPr>
          <a:xfrm>
            <a:off x="3028860" y="4767391"/>
            <a:ext cx="3085800" cy="273600"/>
          </a:xfrm>
          <a:prstGeom prst="rect">
            <a:avLst/>
          </a:prstGeom>
          <a:noFill/>
          <a:ln>
            <a:noFill/>
          </a:ln>
        </p:spPr>
        <p:txBody>
          <a:bodyPr anchorCtr="0" anchor="ctr" bIns="41450" lIns="82925" spcFirstLastPara="1" rIns="82925" wrap="square" tIns="41450">
            <a:noAutofit/>
          </a:bodyPr>
          <a:lstStyle>
            <a:lvl1pPr lvl="0"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9pPr>
          </a:lstStyle>
          <a:p/>
        </p:txBody>
      </p:sp>
      <p:sp>
        <p:nvSpPr>
          <p:cNvPr id="18" name="Google Shape;18;p21"/>
          <p:cNvSpPr txBox="1"/>
          <p:nvPr>
            <p:ph idx="12" type="sldNum"/>
          </p:nvPr>
        </p:nvSpPr>
        <p:spPr>
          <a:xfrm>
            <a:off x="6457860" y="4767391"/>
            <a:ext cx="2057100" cy="273600"/>
          </a:xfrm>
          <a:prstGeom prst="rect">
            <a:avLst/>
          </a:prstGeom>
          <a:noFill/>
          <a:ln>
            <a:noFill/>
          </a:ln>
        </p:spPr>
        <p:txBody>
          <a:bodyPr anchorCtr="0" anchor="ctr" bIns="41450" lIns="82925" spcFirstLastPara="1" rIns="82925" wrap="square" tIns="41450">
            <a:noAutofit/>
          </a:bodyPr>
          <a:lstStyle>
            <a:lvl1pPr indent="0" lvl="0" marL="0" marR="0" algn="r">
              <a:lnSpc>
                <a:spcPct val="100000"/>
              </a:lnSpc>
              <a:spcBef>
                <a:spcPts val="0"/>
              </a:spcBef>
              <a:spcAft>
                <a:spcPts val="0"/>
              </a:spcAft>
              <a:buClr>
                <a:srgbClr val="000000"/>
              </a:buClr>
              <a:buSzPts val="1300"/>
              <a:buFont typeface="Arial"/>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r>
              <a:rPr lang="en-US"/>
              <a:t> /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 name="Google Shape;4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24.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43.png"/><Relationship Id="rId7"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45.png"/><Relationship Id="rId5" Type="http://schemas.openxmlformats.org/officeDocument/2006/relationships/image" Target="../media/image33.png"/><Relationship Id="rId6"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7.png"/><Relationship Id="rId5"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b="0" l="0" r="0" t="0"/>
          <a:stretch/>
        </p:blipFill>
        <p:spPr>
          <a:xfrm>
            <a:off x="0" y="11"/>
            <a:ext cx="9144029" cy="5143500"/>
          </a:xfrm>
          <a:prstGeom prst="rect">
            <a:avLst/>
          </a:prstGeom>
          <a:noFill/>
          <a:ln>
            <a:noFill/>
          </a:ln>
        </p:spPr>
      </p:pic>
      <p:cxnSp>
        <p:nvCxnSpPr>
          <p:cNvPr id="59" name="Google Shape;59;p1"/>
          <p:cNvCxnSpPr/>
          <p:nvPr/>
        </p:nvCxnSpPr>
        <p:spPr>
          <a:xfrm rot="10800000">
            <a:off x="-9150" y="4401375"/>
            <a:ext cx="2808600" cy="10200"/>
          </a:xfrm>
          <a:prstGeom prst="straightConnector1">
            <a:avLst/>
          </a:prstGeom>
          <a:noFill/>
          <a:ln cap="flat" cmpd="sng" w="38100">
            <a:solidFill>
              <a:srgbClr val="FFAB40"/>
            </a:solidFill>
            <a:prstDash val="solid"/>
            <a:round/>
            <a:headEnd len="med" w="med" type="oval"/>
            <a:tailEnd len="sm" w="sm" type="none"/>
          </a:ln>
        </p:spPr>
      </p:cxnSp>
      <p:cxnSp>
        <p:nvCxnSpPr>
          <p:cNvPr id="60" name="Google Shape;60;p1"/>
          <p:cNvCxnSpPr>
            <a:endCxn id="61" idx="3"/>
          </p:cNvCxnSpPr>
          <p:nvPr/>
        </p:nvCxnSpPr>
        <p:spPr>
          <a:xfrm rot="10800000">
            <a:off x="6516150" y="4291150"/>
            <a:ext cx="2722800" cy="11100"/>
          </a:xfrm>
          <a:prstGeom prst="straightConnector1">
            <a:avLst/>
          </a:prstGeom>
          <a:noFill/>
          <a:ln cap="flat" cmpd="sng" w="38100">
            <a:solidFill>
              <a:srgbClr val="FFAB40"/>
            </a:solidFill>
            <a:prstDash val="solid"/>
            <a:round/>
            <a:headEnd len="sm" w="sm" type="none"/>
            <a:tailEnd len="med" w="med" type="oval"/>
          </a:ln>
        </p:spPr>
      </p:cxnSp>
      <p:pic>
        <p:nvPicPr>
          <p:cNvPr id="62" name="Google Shape;62;p1"/>
          <p:cNvPicPr preferRelativeResize="0"/>
          <p:nvPr/>
        </p:nvPicPr>
        <p:blipFill rotWithShape="1">
          <a:blip r:embed="rId4">
            <a:alphaModFix/>
          </a:blip>
          <a:srcRect b="0" l="0" r="0" t="0"/>
          <a:stretch/>
        </p:blipFill>
        <p:spPr>
          <a:xfrm>
            <a:off x="2348188" y="370539"/>
            <a:ext cx="4367775" cy="767775"/>
          </a:xfrm>
          <a:prstGeom prst="rect">
            <a:avLst/>
          </a:prstGeom>
          <a:noFill/>
          <a:ln>
            <a:noFill/>
          </a:ln>
        </p:spPr>
      </p:pic>
      <p:sp>
        <p:nvSpPr>
          <p:cNvPr id="61" name="Google Shape;61;p1"/>
          <p:cNvSpPr txBox="1"/>
          <p:nvPr/>
        </p:nvSpPr>
        <p:spPr>
          <a:xfrm>
            <a:off x="2799450" y="3718000"/>
            <a:ext cx="3716700" cy="11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900"/>
              <a:buFont typeface="Arial"/>
              <a:buNone/>
            </a:pPr>
            <a:r>
              <a:rPr b="0" i="0" lang="en-US" sz="2400" u="none" cap="none" strike="noStrike">
                <a:solidFill>
                  <a:schemeClr val="lt1"/>
                </a:solidFill>
                <a:latin typeface="Arial"/>
                <a:ea typeface="Arial"/>
                <a:cs typeface="Arial"/>
                <a:sym typeface="Arial"/>
              </a:rPr>
              <a:t>News Category Classification for Enhanced News Delivery</a:t>
            </a:r>
            <a:endParaRPr b="0"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900"/>
              <a:buFont typeface="Arial"/>
              <a:buNone/>
            </a:pPr>
            <a:r>
              <a:t/>
            </a:r>
            <a:endParaRPr b="0" i="0" sz="2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900"/>
              <a:buFont typeface="Arial"/>
              <a:buNone/>
            </a:pPr>
            <a:r>
              <a:t/>
            </a:r>
            <a:endParaRPr b="0" i="0" sz="2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2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16ffdfd65e_0_0"/>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316ffdfd65e_0_0"/>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lang="en-US" sz="2500">
                <a:solidFill>
                  <a:schemeClr val="lt1"/>
                </a:solidFill>
                <a:latin typeface="Lato"/>
                <a:ea typeface="Lato"/>
                <a:cs typeface="Lato"/>
                <a:sym typeface="Lato"/>
              </a:rPr>
              <a:t>Solution Pipeline</a:t>
            </a:r>
            <a:r>
              <a:rPr b="0" i="0" lang="en-US" sz="2500" u="none" cap="none" strike="noStrike">
                <a:solidFill>
                  <a:schemeClr val="lt1"/>
                </a:solidFill>
                <a:latin typeface="Lato"/>
                <a:ea typeface="Lato"/>
                <a:cs typeface="Lato"/>
                <a:sym typeface="Lato"/>
              </a:rPr>
              <a:t>: Key Stages</a:t>
            </a:r>
            <a:endParaRPr b="0" i="0" sz="1400" u="none" cap="none" strike="noStrike">
              <a:solidFill>
                <a:srgbClr val="000000"/>
              </a:solidFill>
              <a:latin typeface="Arial"/>
              <a:ea typeface="Arial"/>
              <a:cs typeface="Arial"/>
              <a:sym typeface="Arial"/>
            </a:endParaRPr>
          </a:p>
        </p:txBody>
      </p:sp>
      <p:sp>
        <p:nvSpPr>
          <p:cNvPr id="176" name="Google Shape;176;g316ffdfd65e_0_0"/>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316ffdfd65e_0_0"/>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316ffdfd65e_0_0"/>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 name="Google Shape;179;g316ffdfd65e_0_0"/>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180" name="Google Shape;180;g316ffdfd65e_0_0"/>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181" name="Google Shape;181;g316ffdfd65e_0_0"/>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182" name="Google Shape;182;g316ffdfd65e_0_0"/>
          <p:cNvPicPr preferRelativeResize="0"/>
          <p:nvPr/>
        </p:nvPicPr>
        <p:blipFill rotWithShape="1">
          <a:blip r:embed="rId4">
            <a:alphaModFix/>
          </a:blip>
          <a:srcRect b="17197" l="0" r="0" t="0"/>
          <a:stretch/>
        </p:blipFill>
        <p:spPr>
          <a:xfrm>
            <a:off x="935284" y="525900"/>
            <a:ext cx="7290066" cy="3362699"/>
          </a:xfrm>
          <a:prstGeom prst="rect">
            <a:avLst/>
          </a:prstGeom>
          <a:noFill/>
          <a:ln>
            <a:noFill/>
          </a:ln>
        </p:spPr>
      </p:pic>
      <p:pic>
        <p:nvPicPr>
          <p:cNvPr id="183" name="Google Shape;183;g316ffdfd65e_0_0"/>
          <p:cNvPicPr preferRelativeResize="0"/>
          <p:nvPr/>
        </p:nvPicPr>
        <p:blipFill>
          <a:blip r:embed="rId5">
            <a:alphaModFix/>
          </a:blip>
          <a:stretch>
            <a:fillRect/>
          </a:stretch>
        </p:blipFill>
        <p:spPr>
          <a:xfrm>
            <a:off x="78700" y="1783625"/>
            <a:ext cx="827100" cy="827100"/>
          </a:xfrm>
          <a:prstGeom prst="rect">
            <a:avLst/>
          </a:prstGeom>
          <a:noFill/>
          <a:ln>
            <a:noFill/>
          </a:ln>
        </p:spPr>
      </p:pic>
      <p:pic>
        <p:nvPicPr>
          <p:cNvPr id="184" name="Google Shape;184;g316ffdfd65e_0_0"/>
          <p:cNvPicPr preferRelativeResize="0"/>
          <p:nvPr/>
        </p:nvPicPr>
        <p:blipFill>
          <a:blip r:embed="rId6">
            <a:alphaModFix/>
          </a:blip>
          <a:stretch>
            <a:fillRect/>
          </a:stretch>
        </p:blipFill>
        <p:spPr>
          <a:xfrm>
            <a:off x="8186450" y="1783625"/>
            <a:ext cx="827100" cy="827100"/>
          </a:xfrm>
          <a:prstGeom prst="rect">
            <a:avLst/>
          </a:prstGeom>
          <a:noFill/>
          <a:ln>
            <a:noFill/>
          </a:ln>
        </p:spPr>
      </p:pic>
      <p:sp>
        <p:nvSpPr>
          <p:cNvPr id="185" name="Google Shape;185;g316ffdfd65e_0_0"/>
          <p:cNvSpPr txBox="1"/>
          <p:nvPr/>
        </p:nvSpPr>
        <p:spPr>
          <a:xfrm>
            <a:off x="1389675" y="3818825"/>
            <a:ext cx="12321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rgbClr val="595959"/>
                </a:solidFill>
              </a:rPr>
              <a:t>Collecting Diverse News Articles</a:t>
            </a:r>
            <a:endParaRPr sz="1100">
              <a:solidFill>
                <a:srgbClr val="595959"/>
              </a:solidFill>
            </a:endParaRPr>
          </a:p>
        </p:txBody>
      </p:sp>
      <p:sp>
        <p:nvSpPr>
          <p:cNvPr id="186" name="Google Shape;186;g316ffdfd65e_0_0"/>
          <p:cNvSpPr txBox="1"/>
          <p:nvPr/>
        </p:nvSpPr>
        <p:spPr>
          <a:xfrm>
            <a:off x="2669600" y="3850050"/>
            <a:ext cx="12321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rgbClr val="595959"/>
                </a:solidFill>
              </a:rPr>
              <a:t>Analyzing data patterns and trends</a:t>
            </a:r>
            <a:endParaRPr sz="1100">
              <a:solidFill>
                <a:srgbClr val="595959"/>
              </a:solidFill>
            </a:endParaRPr>
          </a:p>
        </p:txBody>
      </p:sp>
      <p:sp>
        <p:nvSpPr>
          <p:cNvPr id="187" name="Google Shape;187;g316ffdfd65e_0_0"/>
          <p:cNvSpPr txBox="1"/>
          <p:nvPr/>
        </p:nvSpPr>
        <p:spPr>
          <a:xfrm>
            <a:off x="3949525" y="3850050"/>
            <a:ext cx="12321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rgbClr val="595959"/>
                </a:solidFill>
              </a:rPr>
              <a:t>Cleaning and Structuring data</a:t>
            </a:r>
            <a:endParaRPr sz="1100">
              <a:solidFill>
                <a:srgbClr val="595959"/>
              </a:solidFill>
            </a:endParaRPr>
          </a:p>
        </p:txBody>
      </p:sp>
      <p:sp>
        <p:nvSpPr>
          <p:cNvPr id="188" name="Google Shape;188;g316ffdfd65e_0_0"/>
          <p:cNvSpPr txBox="1"/>
          <p:nvPr/>
        </p:nvSpPr>
        <p:spPr>
          <a:xfrm>
            <a:off x="5229450" y="3850050"/>
            <a:ext cx="12321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rgbClr val="595959"/>
                </a:solidFill>
              </a:rPr>
              <a:t>Developing classification models</a:t>
            </a:r>
            <a:endParaRPr sz="1100">
              <a:solidFill>
                <a:srgbClr val="595959"/>
              </a:solidFill>
            </a:endParaRPr>
          </a:p>
        </p:txBody>
      </p:sp>
      <p:sp>
        <p:nvSpPr>
          <p:cNvPr id="189" name="Google Shape;189;g316ffdfd65e_0_0"/>
          <p:cNvSpPr txBox="1"/>
          <p:nvPr/>
        </p:nvSpPr>
        <p:spPr>
          <a:xfrm>
            <a:off x="6461550" y="3850050"/>
            <a:ext cx="15111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rgbClr val="595959"/>
                </a:solidFill>
              </a:rPr>
              <a:t>Assessing model performance</a:t>
            </a:r>
            <a:endParaRPr sz="1100">
              <a:solidFill>
                <a:srgbClr val="595959"/>
              </a:solidFill>
            </a:endParaRPr>
          </a:p>
        </p:txBody>
      </p:sp>
      <p:cxnSp>
        <p:nvCxnSpPr>
          <p:cNvPr id="190" name="Google Shape;190;g316ffdfd65e_0_0"/>
          <p:cNvCxnSpPr>
            <a:stCxn id="185" idx="0"/>
            <a:endCxn id="185" idx="0"/>
          </p:cNvCxnSpPr>
          <p:nvPr/>
        </p:nvCxnSpPr>
        <p:spPr>
          <a:xfrm>
            <a:off x="2005725" y="3818825"/>
            <a:ext cx="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19f578d845_0_42"/>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319f578d845_0_42"/>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b="1" i="0" lang="en-US" sz="2500" u="none" cap="none" strike="noStrike">
                <a:solidFill>
                  <a:schemeClr val="lt1"/>
                </a:solidFill>
                <a:latin typeface="Arial"/>
                <a:ea typeface="Arial"/>
                <a:cs typeface="Arial"/>
                <a:sym typeface="Arial"/>
              </a:rPr>
              <a:t>News Articles Dataset Overview</a:t>
            </a:r>
            <a:endParaRPr b="1" i="0" sz="2500" u="none" cap="none" strike="noStrike">
              <a:solidFill>
                <a:schemeClr val="lt1"/>
              </a:solidFill>
              <a:latin typeface="Arial"/>
              <a:ea typeface="Arial"/>
              <a:cs typeface="Arial"/>
              <a:sym typeface="Arial"/>
            </a:endParaRPr>
          </a:p>
        </p:txBody>
      </p:sp>
      <p:sp>
        <p:nvSpPr>
          <p:cNvPr id="197" name="Google Shape;197;g319f578d845_0_42"/>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319f578d845_0_42"/>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319f578d845_0_42"/>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0" name="Google Shape;200;g319f578d845_0_42"/>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201" name="Google Shape;201;g319f578d845_0_42"/>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202" name="Google Shape;202;g319f578d845_0_42"/>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grpSp>
        <p:nvGrpSpPr>
          <p:cNvPr id="203" name="Google Shape;203;g319f578d845_0_42"/>
          <p:cNvGrpSpPr/>
          <p:nvPr/>
        </p:nvGrpSpPr>
        <p:grpSpPr>
          <a:xfrm>
            <a:off x="7092042" y="2569411"/>
            <a:ext cx="1667056" cy="1466733"/>
            <a:chOff x="8921977" y="1466725"/>
            <a:chExt cx="2926200" cy="2104956"/>
          </a:xfrm>
        </p:grpSpPr>
        <p:sp>
          <p:nvSpPr>
            <p:cNvPr id="204" name="Google Shape;204;g319f578d845_0_42"/>
            <p:cNvSpPr txBox="1"/>
            <p:nvPr/>
          </p:nvSpPr>
          <p:spPr>
            <a:xfrm>
              <a:off x="8921977" y="1466725"/>
              <a:ext cx="2926200" cy="541200"/>
            </a:xfrm>
            <a:prstGeom prst="rect">
              <a:avLst/>
            </a:prstGeom>
            <a:noFill/>
            <a:ln>
              <a:noFill/>
            </a:ln>
          </p:spPr>
          <p:txBody>
            <a:bodyPr anchorCtr="0" anchor="b" bIns="34275" lIns="0" spcFirstLastPara="1" rIns="0"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lang="en-US" sz="2000">
                  <a:solidFill>
                    <a:srgbClr val="434343"/>
                  </a:solidFill>
                </a:rPr>
                <a:t>Article Count</a:t>
              </a:r>
              <a:endParaRPr i="0" sz="1300" u="none" cap="none" strike="noStrike">
                <a:solidFill>
                  <a:srgbClr val="434343"/>
                </a:solidFill>
              </a:endParaRPr>
            </a:p>
          </p:txBody>
        </p:sp>
        <p:sp>
          <p:nvSpPr>
            <p:cNvPr id="205" name="Google Shape;205;g319f578d845_0_42"/>
            <p:cNvSpPr txBox="1"/>
            <p:nvPr/>
          </p:nvSpPr>
          <p:spPr>
            <a:xfrm>
              <a:off x="8921977" y="1925881"/>
              <a:ext cx="2926200" cy="1645800"/>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lang="en-US">
                  <a:solidFill>
                    <a:srgbClr val="595959"/>
                  </a:solidFill>
                </a:rPr>
                <a:t>Total of 210k headlines &amp; description(rows), are present in the dataset</a:t>
              </a:r>
              <a:endParaRPr i="0" u="none" cap="none" strike="noStrike">
                <a:solidFill>
                  <a:srgbClr val="595959"/>
                </a:solidFill>
              </a:endParaRPr>
            </a:p>
          </p:txBody>
        </p:sp>
      </p:grpSp>
      <p:grpSp>
        <p:nvGrpSpPr>
          <p:cNvPr id="206" name="Google Shape;206;g319f578d845_0_42"/>
          <p:cNvGrpSpPr/>
          <p:nvPr/>
        </p:nvGrpSpPr>
        <p:grpSpPr>
          <a:xfrm>
            <a:off x="448501" y="2560416"/>
            <a:ext cx="1853519" cy="1251207"/>
            <a:chOff x="8921970" y="1466725"/>
            <a:chExt cx="3253500" cy="1795647"/>
          </a:xfrm>
        </p:grpSpPr>
        <p:sp>
          <p:nvSpPr>
            <p:cNvPr id="207" name="Google Shape;207;g319f578d845_0_42"/>
            <p:cNvSpPr txBox="1"/>
            <p:nvPr/>
          </p:nvSpPr>
          <p:spPr>
            <a:xfrm>
              <a:off x="8921977" y="1466725"/>
              <a:ext cx="2926200" cy="541200"/>
            </a:xfrm>
            <a:prstGeom prst="rect">
              <a:avLst/>
            </a:prstGeom>
            <a:noFill/>
            <a:ln>
              <a:noFill/>
            </a:ln>
          </p:spPr>
          <p:txBody>
            <a:bodyPr anchorCtr="0" anchor="b" bIns="34275" lIns="0" spcFirstLastPara="1" rIns="0"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US" sz="2000" u="none" cap="none" strike="noStrike">
                  <a:solidFill>
                    <a:srgbClr val="434343"/>
                  </a:solidFill>
                </a:rPr>
                <a:t>Categories</a:t>
              </a:r>
              <a:endParaRPr i="0" sz="1300" u="none" cap="none" strike="noStrike">
                <a:solidFill>
                  <a:srgbClr val="434343"/>
                </a:solidFill>
              </a:endParaRPr>
            </a:p>
          </p:txBody>
        </p:sp>
        <p:sp>
          <p:nvSpPr>
            <p:cNvPr id="208" name="Google Shape;208;g319f578d845_0_42"/>
            <p:cNvSpPr txBox="1"/>
            <p:nvPr/>
          </p:nvSpPr>
          <p:spPr>
            <a:xfrm>
              <a:off x="8921970" y="1925872"/>
              <a:ext cx="3253500" cy="1336500"/>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i="0" lang="en-US" u="none" cap="none" strike="noStrike">
                  <a:solidFill>
                    <a:srgbClr val="595959"/>
                  </a:solidFill>
                </a:rPr>
                <a:t>A total of 15 categories of </a:t>
              </a:r>
              <a:r>
                <a:rPr b="1" i="0" lang="en-US" u="none" cap="none" strike="noStrike">
                  <a:solidFill>
                    <a:srgbClr val="595959"/>
                  </a:solidFill>
                </a:rPr>
                <a:t>News Articles </a:t>
              </a:r>
              <a:r>
                <a:rPr i="0" lang="en-US" u="none" cap="none" strike="noStrike">
                  <a:solidFill>
                    <a:srgbClr val="595959"/>
                  </a:solidFill>
                </a:rPr>
                <a:t>like Politics, Black Voices, Wellness, etc.</a:t>
              </a:r>
              <a:endParaRPr i="0" sz="1600" u="none" cap="none" strike="noStrike">
                <a:solidFill>
                  <a:srgbClr val="000000"/>
                </a:solidFill>
              </a:endParaRPr>
            </a:p>
          </p:txBody>
        </p:sp>
      </p:grpSp>
      <p:grpSp>
        <p:nvGrpSpPr>
          <p:cNvPr id="209" name="Google Shape;209;g319f578d845_0_42"/>
          <p:cNvGrpSpPr/>
          <p:nvPr/>
        </p:nvGrpSpPr>
        <p:grpSpPr>
          <a:xfrm>
            <a:off x="636366" y="782287"/>
            <a:ext cx="1667056" cy="1312671"/>
            <a:chOff x="8921977" y="1466725"/>
            <a:chExt cx="2926200" cy="1883856"/>
          </a:xfrm>
        </p:grpSpPr>
        <p:sp>
          <p:nvSpPr>
            <p:cNvPr id="210" name="Google Shape;210;g319f578d845_0_42"/>
            <p:cNvSpPr txBox="1"/>
            <p:nvPr/>
          </p:nvSpPr>
          <p:spPr>
            <a:xfrm>
              <a:off x="8921977" y="1466725"/>
              <a:ext cx="2926200" cy="541200"/>
            </a:xfrm>
            <a:prstGeom prst="rect">
              <a:avLst/>
            </a:prstGeom>
            <a:noFill/>
            <a:ln>
              <a:noFill/>
            </a:ln>
          </p:spPr>
          <p:txBody>
            <a:bodyPr anchorCtr="0" anchor="b" bIns="34275" lIns="0" spcFirstLastPara="1" rIns="0"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lang="en-US" sz="2000">
                  <a:solidFill>
                    <a:srgbClr val="434343"/>
                  </a:solidFill>
                </a:rPr>
                <a:t>Source</a:t>
              </a:r>
              <a:endParaRPr i="0" sz="1300" u="none" cap="none" strike="noStrike">
                <a:solidFill>
                  <a:srgbClr val="434343"/>
                </a:solidFill>
              </a:endParaRPr>
            </a:p>
          </p:txBody>
        </p:sp>
        <p:sp>
          <p:nvSpPr>
            <p:cNvPr id="211" name="Google Shape;211;g319f578d845_0_42"/>
            <p:cNvSpPr txBox="1"/>
            <p:nvPr/>
          </p:nvSpPr>
          <p:spPr>
            <a:xfrm>
              <a:off x="8921977" y="1925881"/>
              <a:ext cx="2926200" cy="1424700"/>
            </a:xfrm>
            <a:prstGeom prst="rect">
              <a:avLst/>
            </a:prstGeom>
            <a:noFill/>
            <a:ln>
              <a:noFill/>
            </a:ln>
          </p:spPr>
          <p:txBody>
            <a:bodyPr anchorCtr="0" anchor="t" bIns="34275" lIns="0" spcFirstLastPara="1" rIns="0" wrap="square" tIns="34275">
              <a:spAutoFit/>
            </a:bodyPr>
            <a:lstStyle/>
            <a:p>
              <a:pPr indent="0" lvl="0" marL="0" rtl="0" algn="ctr">
                <a:spcBef>
                  <a:spcPts val="0"/>
                </a:spcBef>
                <a:spcAft>
                  <a:spcPts val="0"/>
                </a:spcAft>
                <a:buClr>
                  <a:schemeClr val="dk1"/>
                </a:buClr>
                <a:buSzPts val="1100"/>
                <a:buFont typeface="Arial"/>
                <a:buNone/>
              </a:pPr>
              <a:r>
                <a:rPr lang="en-US">
                  <a:solidFill>
                    <a:srgbClr val="595959"/>
                  </a:solidFill>
                </a:rPr>
                <a:t>Public News data from HuffingtonPost available on Kaggle</a:t>
              </a:r>
              <a:endParaRPr>
                <a:solidFill>
                  <a:srgbClr val="595959"/>
                </a:solidFill>
              </a:endParaRPr>
            </a:p>
            <a:p>
              <a:pPr indent="0" lvl="0" marL="0" rtl="0" algn="just">
                <a:spcBef>
                  <a:spcPts val="0"/>
                </a:spcBef>
                <a:spcAft>
                  <a:spcPts val="0"/>
                </a:spcAft>
                <a:buClr>
                  <a:schemeClr val="dk1"/>
                </a:buClr>
                <a:buSzPts val="1100"/>
                <a:buFont typeface="Arial"/>
                <a:buNone/>
              </a:pPr>
              <a:r>
                <a:t/>
              </a:r>
              <a:endParaRPr sz="900">
                <a:solidFill>
                  <a:srgbClr val="595959"/>
                </a:solidFill>
              </a:endParaRPr>
            </a:p>
            <a:p>
              <a:pPr indent="0" lvl="0" marL="0" marR="0" rtl="0" algn="just">
                <a:lnSpc>
                  <a:spcPct val="100000"/>
                </a:lnSpc>
                <a:spcBef>
                  <a:spcPts val="0"/>
                </a:spcBef>
                <a:spcAft>
                  <a:spcPts val="0"/>
                </a:spcAft>
                <a:buClr>
                  <a:srgbClr val="000000"/>
                </a:buClr>
                <a:buSzPts val="900"/>
                <a:buFont typeface="Arial"/>
                <a:buNone/>
              </a:pPr>
              <a:r>
                <a:t/>
              </a:r>
              <a:endParaRPr sz="900">
                <a:solidFill>
                  <a:srgbClr val="595959"/>
                </a:solidFill>
              </a:endParaRPr>
            </a:p>
          </p:txBody>
        </p:sp>
      </p:grpSp>
      <p:grpSp>
        <p:nvGrpSpPr>
          <p:cNvPr id="212" name="Google Shape;212;g319f578d845_0_42"/>
          <p:cNvGrpSpPr/>
          <p:nvPr/>
        </p:nvGrpSpPr>
        <p:grpSpPr>
          <a:xfrm>
            <a:off x="7001289" y="705250"/>
            <a:ext cx="1925141" cy="1466718"/>
            <a:chOff x="8921996" y="1466737"/>
            <a:chExt cx="3379220" cy="2104935"/>
          </a:xfrm>
        </p:grpSpPr>
        <p:sp>
          <p:nvSpPr>
            <p:cNvPr id="213" name="Google Shape;213;g319f578d845_0_42"/>
            <p:cNvSpPr txBox="1"/>
            <p:nvPr/>
          </p:nvSpPr>
          <p:spPr>
            <a:xfrm>
              <a:off x="8922016" y="1466737"/>
              <a:ext cx="3379200" cy="541200"/>
            </a:xfrm>
            <a:prstGeom prst="rect">
              <a:avLst/>
            </a:prstGeom>
            <a:noFill/>
            <a:ln>
              <a:noFill/>
            </a:ln>
          </p:spPr>
          <p:txBody>
            <a:bodyPr anchorCtr="0" anchor="b" bIns="34275" lIns="0" spcFirstLastPara="1" rIns="0"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lang="en-US" sz="2000">
                  <a:solidFill>
                    <a:srgbClr val="434343"/>
                  </a:solidFill>
                </a:rPr>
                <a:t>Column Names</a:t>
              </a:r>
              <a:endParaRPr b="1" i="0" sz="1300" u="none" cap="none" strike="noStrike">
                <a:solidFill>
                  <a:srgbClr val="434343"/>
                </a:solidFill>
              </a:endParaRPr>
            </a:p>
          </p:txBody>
        </p:sp>
        <p:sp>
          <p:nvSpPr>
            <p:cNvPr id="214" name="Google Shape;214;g319f578d845_0_42"/>
            <p:cNvSpPr txBox="1"/>
            <p:nvPr/>
          </p:nvSpPr>
          <p:spPr>
            <a:xfrm>
              <a:off x="8921996" y="1925872"/>
              <a:ext cx="3244800" cy="1645800"/>
            </a:xfrm>
            <a:prstGeom prst="rect">
              <a:avLst/>
            </a:prstGeom>
            <a:noFill/>
            <a:ln>
              <a:noFill/>
            </a:ln>
          </p:spPr>
          <p:txBody>
            <a:bodyPr anchorCtr="0" anchor="t" bIns="34275" lIns="0" spcFirstLastPara="1" rIns="0" wrap="square" tIns="34275">
              <a:spAutoFit/>
            </a:bodyPr>
            <a:lstStyle/>
            <a:p>
              <a:pPr indent="-317500" lvl="0" marL="457200" marR="0" rtl="0" algn="l">
                <a:lnSpc>
                  <a:spcPct val="100000"/>
                </a:lnSpc>
                <a:spcBef>
                  <a:spcPts val="0"/>
                </a:spcBef>
                <a:spcAft>
                  <a:spcPts val="0"/>
                </a:spcAft>
                <a:buClr>
                  <a:srgbClr val="595959"/>
                </a:buClr>
                <a:buSzPts val="1400"/>
                <a:buChar char="●"/>
              </a:pPr>
              <a:r>
                <a:rPr lang="en-US">
                  <a:solidFill>
                    <a:srgbClr val="595959"/>
                  </a:solidFill>
                </a:rPr>
                <a:t>Author</a:t>
              </a:r>
              <a:endParaRPr>
                <a:solidFill>
                  <a:srgbClr val="595959"/>
                </a:solidFill>
              </a:endParaRPr>
            </a:p>
            <a:p>
              <a:pPr indent="-317500" lvl="0" marL="457200" marR="0" rtl="0" algn="l">
                <a:lnSpc>
                  <a:spcPct val="100000"/>
                </a:lnSpc>
                <a:spcBef>
                  <a:spcPts val="0"/>
                </a:spcBef>
                <a:spcAft>
                  <a:spcPts val="0"/>
                </a:spcAft>
                <a:buClr>
                  <a:srgbClr val="595959"/>
                </a:buClr>
                <a:buSzPts val="1400"/>
                <a:buChar char="●"/>
              </a:pPr>
              <a:r>
                <a:rPr lang="en-US">
                  <a:solidFill>
                    <a:srgbClr val="595959"/>
                  </a:solidFill>
                </a:rPr>
                <a:t>Headline</a:t>
              </a:r>
              <a:endParaRPr>
                <a:solidFill>
                  <a:srgbClr val="595959"/>
                </a:solidFill>
              </a:endParaRPr>
            </a:p>
            <a:p>
              <a:pPr indent="-317500" lvl="0" marL="457200" marR="0" rtl="0" algn="l">
                <a:lnSpc>
                  <a:spcPct val="100000"/>
                </a:lnSpc>
                <a:spcBef>
                  <a:spcPts val="0"/>
                </a:spcBef>
                <a:spcAft>
                  <a:spcPts val="0"/>
                </a:spcAft>
                <a:buClr>
                  <a:srgbClr val="595959"/>
                </a:buClr>
                <a:buSzPts val="1400"/>
                <a:buChar char="●"/>
              </a:pPr>
              <a:r>
                <a:rPr lang="en-US">
                  <a:solidFill>
                    <a:srgbClr val="595959"/>
                  </a:solidFill>
                </a:rPr>
                <a:t>Short Description</a:t>
              </a:r>
              <a:endParaRPr>
                <a:solidFill>
                  <a:srgbClr val="595959"/>
                </a:solidFill>
              </a:endParaRPr>
            </a:p>
            <a:p>
              <a:pPr indent="-317500" lvl="0" marL="457200" marR="0" rtl="0" algn="l">
                <a:lnSpc>
                  <a:spcPct val="100000"/>
                </a:lnSpc>
                <a:spcBef>
                  <a:spcPts val="0"/>
                </a:spcBef>
                <a:spcAft>
                  <a:spcPts val="0"/>
                </a:spcAft>
                <a:buClr>
                  <a:srgbClr val="595959"/>
                </a:buClr>
                <a:buSzPts val="1400"/>
                <a:buChar char="●"/>
              </a:pPr>
              <a:r>
                <a:rPr lang="en-US">
                  <a:solidFill>
                    <a:srgbClr val="595959"/>
                  </a:solidFill>
                </a:rPr>
                <a:t>Date</a:t>
              </a:r>
              <a:endParaRPr>
                <a:solidFill>
                  <a:srgbClr val="595959"/>
                </a:solidFill>
              </a:endParaRPr>
            </a:p>
            <a:p>
              <a:pPr indent="-317500" lvl="0" marL="457200" marR="0" rtl="0" algn="l">
                <a:lnSpc>
                  <a:spcPct val="100000"/>
                </a:lnSpc>
                <a:spcBef>
                  <a:spcPts val="0"/>
                </a:spcBef>
                <a:spcAft>
                  <a:spcPts val="0"/>
                </a:spcAft>
                <a:buClr>
                  <a:srgbClr val="595959"/>
                </a:buClr>
                <a:buSzPts val="1400"/>
                <a:buChar char="●"/>
              </a:pPr>
              <a:r>
                <a:rPr lang="en-US">
                  <a:solidFill>
                    <a:srgbClr val="595959"/>
                  </a:solidFill>
                </a:rPr>
                <a:t>Category</a:t>
              </a:r>
              <a:endParaRPr>
                <a:solidFill>
                  <a:srgbClr val="595959"/>
                </a:solidFill>
              </a:endParaRPr>
            </a:p>
          </p:txBody>
        </p:sp>
      </p:grpSp>
      <p:pic>
        <p:nvPicPr>
          <p:cNvPr id="215" name="Google Shape;215;g319f578d845_0_42"/>
          <p:cNvPicPr preferRelativeResize="0"/>
          <p:nvPr/>
        </p:nvPicPr>
        <p:blipFill>
          <a:blip r:embed="rId4">
            <a:alphaModFix/>
          </a:blip>
          <a:stretch>
            <a:fillRect/>
          </a:stretch>
        </p:blipFill>
        <p:spPr>
          <a:xfrm>
            <a:off x="5934063" y="2810500"/>
            <a:ext cx="993450" cy="993450"/>
          </a:xfrm>
          <a:prstGeom prst="rect">
            <a:avLst/>
          </a:prstGeom>
          <a:noFill/>
          <a:ln>
            <a:noFill/>
          </a:ln>
        </p:spPr>
      </p:pic>
      <p:pic>
        <p:nvPicPr>
          <p:cNvPr id="216" name="Google Shape;216;g319f578d845_0_42"/>
          <p:cNvPicPr preferRelativeResize="0"/>
          <p:nvPr/>
        </p:nvPicPr>
        <p:blipFill>
          <a:blip r:embed="rId5">
            <a:alphaModFix/>
          </a:blip>
          <a:stretch>
            <a:fillRect/>
          </a:stretch>
        </p:blipFill>
        <p:spPr>
          <a:xfrm>
            <a:off x="2423800" y="2806050"/>
            <a:ext cx="993450" cy="993450"/>
          </a:xfrm>
          <a:prstGeom prst="rect">
            <a:avLst/>
          </a:prstGeom>
          <a:noFill/>
          <a:ln>
            <a:noFill/>
          </a:ln>
        </p:spPr>
      </p:pic>
      <p:pic>
        <p:nvPicPr>
          <p:cNvPr id="217" name="Google Shape;217;g319f578d845_0_42"/>
          <p:cNvPicPr preferRelativeResize="0"/>
          <p:nvPr/>
        </p:nvPicPr>
        <p:blipFill>
          <a:blip r:embed="rId6">
            <a:alphaModFix/>
          </a:blip>
          <a:stretch>
            <a:fillRect/>
          </a:stretch>
        </p:blipFill>
        <p:spPr>
          <a:xfrm>
            <a:off x="2423788" y="829388"/>
            <a:ext cx="993450" cy="993450"/>
          </a:xfrm>
          <a:prstGeom prst="rect">
            <a:avLst/>
          </a:prstGeom>
          <a:noFill/>
          <a:ln>
            <a:noFill/>
          </a:ln>
        </p:spPr>
      </p:pic>
      <p:pic>
        <p:nvPicPr>
          <p:cNvPr id="218" name="Google Shape;218;g319f578d845_0_42"/>
          <p:cNvPicPr preferRelativeResize="0"/>
          <p:nvPr/>
        </p:nvPicPr>
        <p:blipFill>
          <a:blip r:embed="rId7">
            <a:alphaModFix/>
          </a:blip>
          <a:stretch>
            <a:fillRect/>
          </a:stretch>
        </p:blipFill>
        <p:spPr>
          <a:xfrm>
            <a:off x="6007813" y="871675"/>
            <a:ext cx="993450" cy="993450"/>
          </a:xfrm>
          <a:prstGeom prst="rect">
            <a:avLst/>
          </a:prstGeom>
          <a:noFill/>
          <a:ln>
            <a:noFill/>
          </a:ln>
        </p:spPr>
      </p:pic>
      <p:pic>
        <p:nvPicPr>
          <p:cNvPr id="219" name="Google Shape;219;g319f578d845_0_42"/>
          <p:cNvPicPr preferRelativeResize="0"/>
          <p:nvPr/>
        </p:nvPicPr>
        <p:blipFill rotWithShape="1">
          <a:blip r:embed="rId8">
            <a:alphaModFix/>
          </a:blip>
          <a:srcRect b="-6887" l="-11274" r="-11274" t="-15661"/>
          <a:stretch/>
        </p:blipFill>
        <p:spPr>
          <a:xfrm>
            <a:off x="4130250" y="1692349"/>
            <a:ext cx="993450" cy="993430"/>
          </a:xfrm>
          <a:prstGeom prst="rect">
            <a:avLst/>
          </a:prstGeom>
          <a:noFill/>
          <a:ln>
            <a:noFill/>
          </a:ln>
        </p:spPr>
      </p:pic>
      <p:cxnSp>
        <p:nvCxnSpPr>
          <p:cNvPr id="220" name="Google Shape;220;g319f578d845_0_42"/>
          <p:cNvCxnSpPr>
            <a:stCxn id="215" idx="1"/>
            <a:endCxn id="219" idx="3"/>
          </p:cNvCxnSpPr>
          <p:nvPr/>
        </p:nvCxnSpPr>
        <p:spPr>
          <a:xfrm rot="10800000">
            <a:off x="5123763" y="2189125"/>
            <a:ext cx="810300" cy="1118100"/>
          </a:xfrm>
          <a:prstGeom prst="curvedConnector3">
            <a:avLst>
              <a:gd fmla="val 50004" name="adj1"/>
            </a:avLst>
          </a:prstGeom>
          <a:noFill/>
          <a:ln cap="flat" cmpd="sng" w="9525">
            <a:solidFill>
              <a:schemeClr val="dk2"/>
            </a:solidFill>
            <a:prstDash val="solid"/>
            <a:round/>
            <a:headEnd len="med" w="med" type="stealth"/>
            <a:tailEnd len="med" w="med" type="none"/>
          </a:ln>
        </p:spPr>
      </p:cxnSp>
      <p:cxnSp>
        <p:nvCxnSpPr>
          <p:cNvPr id="221" name="Google Shape;221;g319f578d845_0_42"/>
          <p:cNvCxnSpPr>
            <a:stCxn id="217" idx="3"/>
            <a:endCxn id="219" idx="1"/>
          </p:cNvCxnSpPr>
          <p:nvPr/>
        </p:nvCxnSpPr>
        <p:spPr>
          <a:xfrm>
            <a:off x="3417238" y="1326113"/>
            <a:ext cx="713100" cy="863100"/>
          </a:xfrm>
          <a:prstGeom prst="curvedConnector3">
            <a:avLst>
              <a:gd fmla="val 49994" name="adj1"/>
            </a:avLst>
          </a:prstGeom>
          <a:noFill/>
          <a:ln cap="flat" cmpd="sng" w="9525">
            <a:solidFill>
              <a:schemeClr val="dk2"/>
            </a:solidFill>
            <a:prstDash val="solid"/>
            <a:round/>
            <a:headEnd len="med" w="med" type="stealth"/>
            <a:tailEnd len="med" w="med" type="none"/>
          </a:ln>
        </p:spPr>
      </p:cxnSp>
      <p:cxnSp>
        <p:nvCxnSpPr>
          <p:cNvPr id="222" name="Google Shape;222;g319f578d845_0_42"/>
          <p:cNvCxnSpPr>
            <a:endCxn id="219" idx="0"/>
          </p:cNvCxnSpPr>
          <p:nvPr/>
        </p:nvCxnSpPr>
        <p:spPr>
          <a:xfrm flipH="1">
            <a:off x="4626975" y="1376449"/>
            <a:ext cx="1193400" cy="315900"/>
          </a:xfrm>
          <a:prstGeom prst="curvedConnector2">
            <a:avLst/>
          </a:prstGeom>
          <a:noFill/>
          <a:ln cap="flat" cmpd="sng" w="9525">
            <a:solidFill>
              <a:schemeClr val="dk2"/>
            </a:solidFill>
            <a:prstDash val="solid"/>
            <a:round/>
            <a:headEnd len="med" w="med" type="stealth"/>
            <a:tailEnd len="med" w="med" type="none"/>
          </a:ln>
        </p:spPr>
      </p:cxnSp>
      <p:cxnSp>
        <p:nvCxnSpPr>
          <p:cNvPr id="223" name="Google Shape;223;g319f578d845_0_42"/>
          <p:cNvCxnSpPr>
            <a:endCxn id="219" idx="2"/>
          </p:cNvCxnSpPr>
          <p:nvPr/>
        </p:nvCxnSpPr>
        <p:spPr>
          <a:xfrm flipH="1" rot="10800000">
            <a:off x="3567375" y="2685778"/>
            <a:ext cx="1059600" cy="704700"/>
          </a:xfrm>
          <a:prstGeom prst="curvedConnector2">
            <a:avLst/>
          </a:prstGeom>
          <a:noFill/>
          <a:ln cap="flat" cmpd="sng" w="9525">
            <a:solidFill>
              <a:schemeClr val="dk2"/>
            </a:solidFill>
            <a:prstDash val="solid"/>
            <a:round/>
            <a:headEnd len="med" w="med" type="stealth"/>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3178e20592c_0_63"/>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3178e20592c_0_63"/>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b="1" lang="en-US" sz="2500">
                <a:solidFill>
                  <a:schemeClr val="lt1"/>
                </a:solidFill>
              </a:rPr>
              <a:t>Data Exploration</a:t>
            </a:r>
            <a:endParaRPr b="1" i="0" sz="2500" u="none" cap="none" strike="noStrike">
              <a:solidFill>
                <a:schemeClr val="lt1"/>
              </a:solidFill>
              <a:latin typeface="Arial"/>
              <a:ea typeface="Arial"/>
              <a:cs typeface="Arial"/>
              <a:sym typeface="Arial"/>
            </a:endParaRPr>
          </a:p>
        </p:txBody>
      </p:sp>
      <p:sp>
        <p:nvSpPr>
          <p:cNvPr id="230" name="Google Shape;230;g3178e20592c_0_63"/>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3178e20592c_0_63"/>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3178e20592c_0_63"/>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g3178e20592c_0_63"/>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234" name="Google Shape;234;g3178e20592c_0_63"/>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235" name="Google Shape;235;g3178e20592c_0_63"/>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236" name="Google Shape;236;g3178e20592c_0_63"/>
          <p:cNvPicPr preferRelativeResize="0"/>
          <p:nvPr/>
        </p:nvPicPr>
        <p:blipFill rotWithShape="1">
          <a:blip r:embed="rId4">
            <a:alphaModFix/>
          </a:blip>
          <a:srcRect b="0" l="0" r="0" t="0"/>
          <a:stretch/>
        </p:blipFill>
        <p:spPr>
          <a:xfrm>
            <a:off x="5232700" y="611675"/>
            <a:ext cx="3462800" cy="2860187"/>
          </a:xfrm>
          <a:prstGeom prst="rect">
            <a:avLst/>
          </a:prstGeom>
          <a:noFill/>
          <a:ln>
            <a:noFill/>
          </a:ln>
        </p:spPr>
      </p:pic>
      <p:pic>
        <p:nvPicPr>
          <p:cNvPr id="237" name="Google Shape;237;g3178e20592c_0_63"/>
          <p:cNvPicPr preferRelativeResize="0"/>
          <p:nvPr/>
        </p:nvPicPr>
        <p:blipFill rotWithShape="1">
          <a:blip r:embed="rId5">
            <a:alphaModFix/>
          </a:blip>
          <a:srcRect b="-2701" l="0" r="0" t="0"/>
          <a:stretch/>
        </p:blipFill>
        <p:spPr>
          <a:xfrm>
            <a:off x="387350" y="611675"/>
            <a:ext cx="4171649" cy="2811974"/>
          </a:xfrm>
          <a:prstGeom prst="rect">
            <a:avLst/>
          </a:prstGeom>
          <a:noFill/>
          <a:ln>
            <a:noFill/>
          </a:ln>
        </p:spPr>
      </p:pic>
      <p:sp>
        <p:nvSpPr>
          <p:cNvPr id="238" name="Google Shape;238;g3178e20592c_0_63"/>
          <p:cNvSpPr/>
          <p:nvPr/>
        </p:nvSpPr>
        <p:spPr>
          <a:xfrm>
            <a:off x="548225" y="3557625"/>
            <a:ext cx="3849900" cy="59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2"/>
                </a:solidFill>
              </a:rPr>
              <a:t>Dataset time ranges from 2012-2022</a:t>
            </a:r>
            <a:endParaRPr b="1" i="0" sz="1400" u="none" cap="none" strike="noStrike">
              <a:solidFill>
                <a:schemeClr val="dk2"/>
              </a:solidFill>
            </a:endParaRPr>
          </a:p>
        </p:txBody>
      </p:sp>
      <p:sp>
        <p:nvSpPr>
          <p:cNvPr id="239" name="Google Shape;239;g3178e20592c_0_63"/>
          <p:cNvSpPr/>
          <p:nvPr/>
        </p:nvSpPr>
        <p:spPr>
          <a:xfrm>
            <a:off x="4965200" y="3557625"/>
            <a:ext cx="3849900" cy="59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2"/>
                </a:solidFill>
              </a:rPr>
              <a:t>4</a:t>
            </a:r>
            <a:r>
              <a:rPr b="1" lang="en-US">
                <a:solidFill>
                  <a:schemeClr val="dk2"/>
                </a:solidFill>
              </a:rPr>
              <a:t>8</a:t>
            </a:r>
            <a:r>
              <a:rPr b="1" i="0" lang="en-US" sz="1400" u="none" cap="none" strike="noStrike">
                <a:solidFill>
                  <a:schemeClr val="dk2"/>
                </a:solidFill>
              </a:rPr>
              <a:t>% of the data is divided between 3 categories</a:t>
            </a:r>
            <a:endParaRPr b="1" i="0" sz="1400" u="none" cap="none" strike="noStrike">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1469bad253_0_21"/>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31469bad253_0_21"/>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dk1"/>
              </a:buClr>
              <a:buSzPts val="2500"/>
              <a:buFont typeface="Arial"/>
              <a:buNone/>
            </a:pPr>
            <a:r>
              <a:rPr b="1" lang="en-US" sz="2500">
                <a:solidFill>
                  <a:schemeClr val="lt1"/>
                </a:solidFill>
              </a:rPr>
              <a:t>Data Exploration</a:t>
            </a:r>
            <a:endParaRPr b="1" i="0" sz="2500" u="none" cap="none" strike="noStrike">
              <a:solidFill>
                <a:schemeClr val="lt1"/>
              </a:solidFill>
              <a:latin typeface="Arial"/>
              <a:ea typeface="Arial"/>
              <a:cs typeface="Arial"/>
              <a:sym typeface="Arial"/>
            </a:endParaRPr>
          </a:p>
        </p:txBody>
      </p:sp>
      <p:sp>
        <p:nvSpPr>
          <p:cNvPr id="246" name="Google Shape;246;g31469bad253_0_21"/>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31469bad253_0_21"/>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31469bad253_0_21"/>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9" name="Google Shape;249;g31469bad253_0_21"/>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250" name="Google Shape;250;g31469bad253_0_21"/>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251" name="Google Shape;251;g31469bad253_0_21"/>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252" name="Google Shape;252;g31469bad253_0_21"/>
          <p:cNvPicPr preferRelativeResize="0"/>
          <p:nvPr/>
        </p:nvPicPr>
        <p:blipFill>
          <a:blip r:embed="rId4">
            <a:alphaModFix/>
          </a:blip>
          <a:stretch>
            <a:fillRect/>
          </a:stretch>
        </p:blipFill>
        <p:spPr>
          <a:xfrm>
            <a:off x="387350" y="769950"/>
            <a:ext cx="3849901" cy="2448731"/>
          </a:xfrm>
          <a:prstGeom prst="rect">
            <a:avLst/>
          </a:prstGeom>
          <a:noFill/>
          <a:ln>
            <a:noFill/>
          </a:ln>
        </p:spPr>
      </p:pic>
      <p:sp>
        <p:nvSpPr>
          <p:cNvPr id="253" name="Google Shape;253;g31469bad253_0_21"/>
          <p:cNvSpPr/>
          <p:nvPr/>
        </p:nvSpPr>
        <p:spPr>
          <a:xfrm>
            <a:off x="528800" y="3611575"/>
            <a:ext cx="3849900" cy="59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dk2"/>
                </a:solidFill>
              </a:rPr>
              <a:t>Average length of the headlines is around 9-10 words</a:t>
            </a:r>
            <a:endParaRPr b="1" i="0" sz="1400" u="none" cap="none" strike="noStrike">
              <a:solidFill>
                <a:schemeClr val="dk2"/>
              </a:solidFill>
            </a:endParaRPr>
          </a:p>
        </p:txBody>
      </p:sp>
      <p:sp>
        <p:nvSpPr>
          <p:cNvPr id="254" name="Google Shape;254;g31469bad253_0_21"/>
          <p:cNvSpPr/>
          <p:nvPr/>
        </p:nvSpPr>
        <p:spPr>
          <a:xfrm>
            <a:off x="4850200" y="3611563"/>
            <a:ext cx="3849900" cy="59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dk2"/>
                </a:solidFill>
              </a:rPr>
              <a:t>Average Headline length has increased by 2 words since the past decade</a:t>
            </a:r>
            <a:endParaRPr b="1" i="0" sz="1400" u="none" cap="none" strike="noStrike">
              <a:solidFill>
                <a:schemeClr val="dk2"/>
              </a:solidFill>
            </a:endParaRPr>
          </a:p>
        </p:txBody>
      </p:sp>
      <p:pic>
        <p:nvPicPr>
          <p:cNvPr id="255" name="Google Shape;255;g31469bad253_0_21"/>
          <p:cNvPicPr preferRelativeResize="0"/>
          <p:nvPr/>
        </p:nvPicPr>
        <p:blipFill>
          <a:blip r:embed="rId5">
            <a:alphaModFix/>
          </a:blip>
          <a:stretch>
            <a:fillRect/>
          </a:stretch>
        </p:blipFill>
        <p:spPr>
          <a:xfrm>
            <a:off x="4378700" y="769950"/>
            <a:ext cx="4601950" cy="2339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1469bad253_0_41"/>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31469bad253_0_41"/>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dk1"/>
              </a:buClr>
              <a:buSzPts val="2500"/>
              <a:buFont typeface="Arial"/>
              <a:buNone/>
            </a:pPr>
            <a:r>
              <a:rPr b="1" lang="en-US" sz="2500">
                <a:solidFill>
                  <a:schemeClr val="lt1"/>
                </a:solidFill>
              </a:rPr>
              <a:t>Data Exploration</a:t>
            </a:r>
            <a:endParaRPr b="1" i="0" sz="2500" u="none" cap="none" strike="noStrike">
              <a:solidFill>
                <a:schemeClr val="lt1"/>
              </a:solidFill>
              <a:latin typeface="Arial"/>
              <a:ea typeface="Arial"/>
              <a:cs typeface="Arial"/>
              <a:sym typeface="Arial"/>
            </a:endParaRPr>
          </a:p>
        </p:txBody>
      </p:sp>
      <p:sp>
        <p:nvSpPr>
          <p:cNvPr id="262" name="Google Shape;262;g31469bad253_0_41"/>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31469bad253_0_41"/>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31469bad253_0_41"/>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g31469bad253_0_41"/>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266" name="Google Shape;266;g31469bad253_0_41"/>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267" name="Google Shape;267;g31469bad253_0_41"/>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268" name="Google Shape;268;g31469bad253_0_41"/>
          <p:cNvPicPr preferRelativeResize="0"/>
          <p:nvPr/>
        </p:nvPicPr>
        <p:blipFill>
          <a:blip r:embed="rId4">
            <a:alphaModFix/>
          </a:blip>
          <a:stretch>
            <a:fillRect/>
          </a:stretch>
        </p:blipFill>
        <p:spPr>
          <a:xfrm>
            <a:off x="1098275" y="610413"/>
            <a:ext cx="7056520" cy="3923139"/>
          </a:xfrm>
          <a:prstGeom prst="rect">
            <a:avLst/>
          </a:prstGeom>
          <a:noFill/>
          <a:ln>
            <a:noFill/>
          </a:ln>
        </p:spPr>
      </p:pic>
      <p:sp>
        <p:nvSpPr>
          <p:cNvPr id="269" name="Google Shape;269;g31469bad253_0_41"/>
          <p:cNvSpPr txBox="1"/>
          <p:nvPr/>
        </p:nvSpPr>
        <p:spPr>
          <a:xfrm>
            <a:off x="2263650" y="2357900"/>
            <a:ext cx="53457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rPr>
              <a:t>Most common words in top 4 Categories</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16ffdfd65e_2_31"/>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316ffdfd65e_2_31"/>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316ffdfd65e_2_31"/>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7" name="Google Shape;277;g316ffdfd65e_2_31"/>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278" name="Google Shape;278;g316ffdfd65e_2_31"/>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279" name="Google Shape;279;g316ffdfd65e_2_31"/>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280" name="Google Shape;280;g316ffdfd65e_2_31"/>
          <p:cNvSpPr/>
          <p:nvPr/>
        </p:nvSpPr>
        <p:spPr>
          <a:xfrm>
            <a:off x="-2900" y="0"/>
            <a:ext cx="9153000" cy="2571600"/>
          </a:xfrm>
          <a:prstGeom prst="rect">
            <a:avLst/>
          </a:prstGeom>
          <a:solidFill>
            <a:srgbClr val="1B2A4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g316ffdfd65e_2_31"/>
          <p:cNvSpPr txBox="1"/>
          <p:nvPr/>
        </p:nvSpPr>
        <p:spPr>
          <a:xfrm>
            <a:off x="387350" y="837275"/>
            <a:ext cx="53994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chemeClr val="lt1"/>
                </a:solidFill>
              </a:rPr>
              <a:t>Data Pre-Processing</a:t>
            </a:r>
            <a:endParaRPr b="1" sz="4800">
              <a:solidFill>
                <a:schemeClr val="lt1"/>
              </a:solidFill>
            </a:endParaRPr>
          </a:p>
        </p:txBody>
      </p:sp>
      <p:sp>
        <p:nvSpPr>
          <p:cNvPr id="282" name="Google Shape;282;g316ffdfd65e_2_31"/>
          <p:cNvSpPr txBox="1"/>
          <p:nvPr/>
        </p:nvSpPr>
        <p:spPr>
          <a:xfrm>
            <a:off x="7189450" y="-132925"/>
            <a:ext cx="22911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0">
              <a:solidFill>
                <a:schemeClr val="lt1"/>
              </a:solidFill>
            </a:endParaRPr>
          </a:p>
        </p:txBody>
      </p:sp>
      <p:sp>
        <p:nvSpPr>
          <p:cNvPr id="283" name="Google Shape;283;g316ffdfd65e_2_31"/>
          <p:cNvSpPr txBox="1"/>
          <p:nvPr/>
        </p:nvSpPr>
        <p:spPr>
          <a:xfrm>
            <a:off x="7189450" y="-132925"/>
            <a:ext cx="22911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6"/>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6"/>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b="0" i="0" lang="en-US" sz="2500" u="none" cap="none" strike="noStrike">
                <a:solidFill>
                  <a:schemeClr val="lt1"/>
                </a:solidFill>
                <a:latin typeface="Lato"/>
                <a:ea typeface="Lato"/>
                <a:cs typeface="Lato"/>
                <a:sym typeface="Lato"/>
              </a:rPr>
              <a:t>Challenges</a:t>
            </a:r>
            <a:endParaRPr b="0" i="0" sz="1400" u="none" cap="none" strike="noStrike">
              <a:solidFill>
                <a:srgbClr val="000000"/>
              </a:solidFill>
              <a:latin typeface="Arial"/>
              <a:ea typeface="Arial"/>
              <a:cs typeface="Arial"/>
              <a:sym typeface="Arial"/>
            </a:endParaRPr>
          </a:p>
        </p:txBody>
      </p:sp>
      <p:sp>
        <p:nvSpPr>
          <p:cNvPr id="290" name="Google Shape;290;p16"/>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6"/>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6"/>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 name="Google Shape;293;p16"/>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294" name="Google Shape;294;p16"/>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295" name="Google Shape;295;p16"/>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grpSp>
        <p:nvGrpSpPr>
          <p:cNvPr id="296" name="Google Shape;296;p16"/>
          <p:cNvGrpSpPr/>
          <p:nvPr/>
        </p:nvGrpSpPr>
        <p:grpSpPr>
          <a:xfrm>
            <a:off x="821950" y="940000"/>
            <a:ext cx="7500100" cy="3263500"/>
            <a:chOff x="823550" y="919275"/>
            <a:chExt cx="7500100" cy="3263500"/>
          </a:xfrm>
        </p:grpSpPr>
        <p:sp>
          <p:nvSpPr>
            <p:cNvPr id="297" name="Google Shape;297;p16"/>
            <p:cNvSpPr/>
            <p:nvPr/>
          </p:nvSpPr>
          <p:spPr>
            <a:xfrm>
              <a:off x="1894425" y="949875"/>
              <a:ext cx="2060100" cy="14838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434343"/>
                  </a:solidFill>
                </a:rPr>
                <a:t>Data Imbalance</a:t>
              </a:r>
              <a:endParaRPr>
                <a:solidFill>
                  <a:srgbClr val="434343"/>
                </a:solidFill>
              </a:endParaRPr>
            </a:p>
          </p:txBody>
        </p:sp>
        <p:sp>
          <p:nvSpPr>
            <p:cNvPr id="298" name="Google Shape;298;p16"/>
            <p:cNvSpPr/>
            <p:nvPr/>
          </p:nvSpPr>
          <p:spPr>
            <a:xfrm>
              <a:off x="1894425" y="2653075"/>
              <a:ext cx="2060100" cy="14838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434343"/>
                  </a:solidFill>
                </a:rPr>
                <a:t>Category Overlap</a:t>
              </a:r>
              <a:endParaRPr>
                <a:solidFill>
                  <a:srgbClr val="434343"/>
                </a:solidFill>
              </a:endParaRPr>
            </a:p>
          </p:txBody>
        </p:sp>
        <p:sp>
          <p:nvSpPr>
            <p:cNvPr id="299" name="Google Shape;299;p16"/>
            <p:cNvSpPr/>
            <p:nvPr/>
          </p:nvSpPr>
          <p:spPr>
            <a:xfrm>
              <a:off x="5462550" y="2637775"/>
              <a:ext cx="2861100" cy="1545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34343"/>
                  </a:solidFill>
                </a:rPr>
                <a:t>Multiple categories were seen to be extremely similar, </a:t>
              </a:r>
              <a:r>
                <a:rPr lang="en-US">
                  <a:solidFill>
                    <a:srgbClr val="434343"/>
                  </a:solidFill>
                </a:rPr>
                <a:t>interchangeable</a:t>
              </a:r>
              <a:r>
                <a:rPr lang="en-US">
                  <a:solidFill>
                    <a:srgbClr val="434343"/>
                  </a:solidFill>
                </a:rPr>
                <a:t>.</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US">
                  <a:solidFill>
                    <a:srgbClr val="434343"/>
                  </a:solidFill>
                </a:rPr>
                <a:t>Using </a:t>
              </a:r>
              <a:r>
                <a:rPr b="1" lang="en-US">
                  <a:solidFill>
                    <a:srgbClr val="434343"/>
                  </a:solidFill>
                </a:rPr>
                <a:t>Cosine Similarity </a:t>
              </a:r>
              <a:r>
                <a:rPr lang="en-US">
                  <a:solidFill>
                    <a:srgbClr val="434343"/>
                  </a:solidFill>
                </a:rPr>
                <a:t>to Club similar categories</a:t>
              </a:r>
              <a:endParaRPr>
                <a:solidFill>
                  <a:srgbClr val="434343"/>
                </a:solidFill>
              </a:endParaRPr>
            </a:p>
            <a:p>
              <a:pPr indent="0" lvl="0" marL="0" rtl="0" algn="ctr">
                <a:spcBef>
                  <a:spcPts val="0"/>
                </a:spcBef>
                <a:spcAft>
                  <a:spcPts val="0"/>
                </a:spcAft>
                <a:buNone/>
              </a:pPr>
              <a:r>
                <a:t/>
              </a:r>
              <a:endParaRPr>
                <a:solidFill>
                  <a:srgbClr val="434343"/>
                </a:solidFill>
              </a:endParaRPr>
            </a:p>
          </p:txBody>
        </p:sp>
        <p:sp>
          <p:nvSpPr>
            <p:cNvPr id="300" name="Google Shape;300;p16"/>
            <p:cNvSpPr/>
            <p:nvPr/>
          </p:nvSpPr>
          <p:spPr>
            <a:xfrm>
              <a:off x="5462550" y="919275"/>
              <a:ext cx="2861100" cy="1545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US">
                  <a:solidFill>
                    <a:srgbClr val="434343"/>
                  </a:solidFill>
                </a:rPr>
                <a:t>Possible Techniques</a:t>
              </a:r>
              <a:endParaRPr>
                <a:solidFill>
                  <a:srgbClr val="434343"/>
                </a:solidFill>
              </a:endParaRPr>
            </a:p>
            <a:p>
              <a:pPr indent="0" lvl="0" marL="0" rtl="0" algn="l">
                <a:spcBef>
                  <a:spcPts val="0"/>
                </a:spcBef>
                <a:spcAft>
                  <a:spcPts val="0"/>
                </a:spcAft>
                <a:buNone/>
              </a:pPr>
              <a:r>
                <a:t/>
              </a:r>
              <a:endParaRPr>
                <a:solidFill>
                  <a:srgbClr val="434343"/>
                </a:solidFill>
              </a:endParaRPr>
            </a:p>
            <a:p>
              <a:pPr indent="-317500" lvl="0" marL="457200" rtl="0" algn="l">
                <a:spcBef>
                  <a:spcPts val="0"/>
                </a:spcBef>
                <a:spcAft>
                  <a:spcPts val="0"/>
                </a:spcAft>
                <a:buClr>
                  <a:srgbClr val="434343"/>
                </a:buClr>
                <a:buSzPts val="1400"/>
                <a:buChar char="●"/>
              </a:pPr>
              <a:r>
                <a:rPr lang="en-US">
                  <a:solidFill>
                    <a:srgbClr val="434343"/>
                  </a:solidFill>
                </a:rPr>
                <a:t>Undersampling</a:t>
              </a:r>
              <a:endParaRPr>
                <a:solidFill>
                  <a:srgbClr val="434343"/>
                </a:solidFill>
              </a:endParaRPr>
            </a:p>
            <a:p>
              <a:pPr indent="-317500" lvl="0" marL="457200" rtl="0" algn="l">
                <a:spcBef>
                  <a:spcPts val="0"/>
                </a:spcBef>
                <a:spcAft>
                  <a:spcPts val="0"/>
                </a:spcAft>
                <a:buClr>
                  <a:srgbClr val="434343"/>
                </a:buClr>
                <a:buSzPts val="1400"/>
                <a:buChar char="●"/>
              </a:pPr>
              <a:r>
                <a:rPr lang="en-US">
                  <a:solidFill>
                    <a:srgbClr val="434343"/>
                  </a:solidFill>
                </a:rPr>
                <a:t>Oversampling</a:t>
              </a:r>
              <a:endParaRPr>
                <a:solidFill>
                  <a:srgbClr val="434343"/>
                </a:solidFill>
              </a:endParaRPr>
            </a:p>
            <a:p>
              <a:pPr indent="-317500" lvl="0" marL="457200" rtl="0" algn="l">
                <a:spcBef>
                  <a:spcPts val="0"/>
                </a:spcBef>
                <a:spcAft>
                  <a:spcPts val="0"/>
                </a:spcAft>
                <a:buClr>
                  <a:srgbClr val="434343"/>
                </a:buClr>
                <a:buSzPts val="1400"/>
                <a:buChar char="●"/>
              </a:pPr>
              <a:r>
                <a:rPr lang="en-US">
                  <a:solidFill>
                    <a:srgbClr val="434343"/>
                  </a:solidFill>
                </a:rPr>
                <a:t>Class Weights</a:t>
              </a:r>
              <a:endParaRPr>
                <a:solidFill>
                  <a:srgbClr val="434343"/>
                </a:solidFill>
              </a:endParaRPr>
            </a:p>
            <a:p>
              <a:pPr indent="-317500" lvl="0" marL="457200" rtl="0" algn="l">
                <a:spcBef>
                  <a:spcPts val="0"/>
                </a:spcBef>
                <a:spcAft>
                  <a:spcPts val="0"/>
                </a:spcAft>
                <a:buClr>
                  <a:srgbClr val="434343"/>
                </a:buClr>
                <a:buSzPts val="1400"/>
                <a:buChar char="●"/>
              </a:pPr>
              <a:r>
                <a:rPr lang="en-US">
                  <a:solidFill>
                    <a:srgbClr val="434343"/>
                  </a:solidFill>
                </a:rPr>
                <a:t>Advanced Models(BERT)</a:t>
              </a:r>
              <a:endParaRPr>
                <a:solidFill>
                  <a:srgbClr val="434343"/>
                </a:solidFill>
              </a:endParaRPr>
            </a:p>
          </p:txBody>
        </p:sp>
        <p:cxnSp>
          <p:nvCxnSpPr>
            <p:cNvPr id="301" name="Google Shape;301;p16"/>
            <p:cNvCxnSpPr>
              <a:stCxn id="297" idx="3"/>
              <a:endCxn id="300" idx="1"/>
            </p:cNvCxnSpPr>
            <p:nvPr/>
          </p:nvCxnSpPr>
          <p:spPr>
            <a:xfrm>
              <a:off x="3954525" y="1691775"/>
              <a:ext cx="1508100" cy="0"/>
            </a:xfrm>
            <a:prstGeom prst="straightConnector1">
              <a:avLst/>
            </a:prstGeom>
            <a:noFill/>
            <a:ln cap="flat" cmpd="sng" w="38100">
              <a:solidFill>
                <a:schemeClr val="dk2"/>
              </a:solidFill>
              <a:prstDash val="solid"/>
              <a:round/>
              <a:headEnd len="med" w="med" type="none"/>
              <a:tailEnd len="med" w="med" type="stealth"/>
            </a:ln>
          </p:spPr>
        </p:cxnSp>
        <p:cxnSp>
          <p:nvCxnSpPr>
            <p:cNvPr id="302" name="Google Shape;302;p16"/>
            <p:cNvCxnSpPr>
              <a:stCxn id="298" idx="3"/>
              <a:endCxn id="299" idx="1"/>
            </p:cNvCxnSpPr>
            <p:nvPr/>
          </p:nvCxnSpPr>
          <p:spPr>
            <a:xfrm>
              <a:off x="3954525" y="3394975"/>
              <a:ext cx="1508100" cy="15300"/>
            </a:xfrm>
            <a:prstGeom prst="straightConnector1">
              <a:avLst/>
            </a:prstGeom>
            <a:noFill/>
            <a:ln cap="flat" cmpd="sng" w="38100">
              <a:solidFill>
                <a:schemeClr val="dk2"/>
              </a:solidFill>
              <a:prstDash val="solid"/>
              <a:round/>
              <a:headEnd len="med" w="med" type="none"/>
              <a:tailEnd len="med" w="med" type="stealth"/>
            </a:ln>
          </p:spPr>
        </p:cxnSp>
        <p:pic>
          <p:nvPicPr>
            <p:cNvPr id="303" name="Google Shape;303;p16"/>
            <p:cNvPicPr preferRelativeResize="0"/>
            <p:nvPr/>
          </p:nvPicPr>
          <p:blipFill>
            <a:blip r:embed="rId4">
              <a:alphaModFix/>
            </a:blip>
            <a:stretch>
              <a:fillRect/>
            </a:stretch>
          </p:blipFill>
          <p:spPr>
            <a:xfrm>
              <a:off x="823550" y="1252275"/>
              <a:ext cx="879025" cy="879000"/>
            </a:xfrm>
            <a:prstGeom prst="rect">
              <a:avLst/>
            </a:prstGeom>
            <a:noFill/>
            <a:ln>
              <a:noFill/>
            </a:ln>
          </p:spPr>
        </p:pic>
        <p:pic>
          <p:nvPicPr>
            <p:cNvPr id="304" name="Google Shape;304;p16"/>
            <p:cNvPicPr preferRelativeResize="0"/>
            <p:nvPr/>
          </p:nvPicPr>
          <p:blipFill>
            <a:blip r:embed="rId5">
              <a:alphaModFix/>
            </a:blip>
            <a:stretch>
              <a:fillRect/>
            </a:stretch>
          </p:blipFill>
          <p:spPr>
            <a:xfrm>
              <a:off x="878350" y="2945613"/>
              <a:ext cx="879025" cy="879025"/>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319f578d845_0_75"/>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319f578d845_0_75"/>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dk1"/>
              </a:buClr>
              <a:buSzPts val="2500"/>
              <a:buFont typeface="Arial"/>
              <a:buNone/>
            </a:pPr>
            <a:r>
              <a:rPr b="1" lang="en-US" sz="2500">
                <a:solidFill>
                  <a:schemeClr val="lt1"/>
                </a:solidFill>
              </a:rPr>
              <a:t>Data Pre-Processing</a:t>
            </a:r>
            <a:endParaRPr b="0" i="0" sz="1900" u="none" cap="none" strike="noStrike">
              <a:solidFill>
                <a:srgbClr val="000000"/>
              </a:solidFill>
              <a:latin typeface="Arial"/>
              <a:ea typeface="Arial"/>
              <a:cs typeface="Arial"/>
              <a:sym typeface="Arial"/>
            </a:endParaRPr>
          </a:p>
        </p:txBody>
      </p:sp>
      <p:sp>
        <p:nvSpPr>
          <p:cNvPr id="311" name="Google Shape;311;g319f578d845_0_75"/>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319f578d845_0_75"/>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319f578d845_0_75"/>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4" name="Google Shape;314;g319f578d845_0_75"/>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315" name="Google Shape;315;g319f578d845_0_75"/>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316" name="Google Shape;316;g319f578d845_0_75"/>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317" name="Google Shape;317;g319f578d845_0_75"/>
          <p:cNvPicPr preferRelativeResize="0"/>
          <p:nvPr/>
        </p:nvPicPr>
        <p:blipFill>
          <a:blip r:embed="rId4">
            <a:alphaModFix/>
          </a:blip>
          <a:stretch>
            <a:fillRect/>
          </a:stretch>
        </p:blipFill>
        <p:spPr>
          <a:xfrm>
            <a:off x="4704700" y="551775"/>
            <a:ext cx="4435385" cy="3998538"/>
          </a:xfrm>
          <a:prstGeom prst="rect">
            <a:avLst/>
          </a:prstGeom>
          <a:noFill/>
          <a:ln>
            <a:noFill/>
          </a:ln>
        </p:spPr>
      </p:pic>
      <p:sp>
        <p:nvSpPr>
          <p:cNvPr id="318" name="Google Shape;318;g319f578d845_0_75"/>
          <p:cNvSpPr txBox="1"/>
          <p:nvPr/>
        </p:nvSpPr>
        <p:spPr>
          <a:xfrm>
            <a:off x="3877125" y="1761175"/>
            <a:ext cx="1749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19" name="Google Shape;319;g319f578d845_0_75"/>
          <p:cNvPicPr preferRelativeResize="0"/>
          <p:nvPr/>
        </p:nvPicPr>
        <p:blipFill>
          <a:blip r:embed="rId5">
            <a:alphaModFix/>
          </a:blip>
          <a:stretch>
            <a:fillRect/>
          </a:stretch>
        </p:blipFill>
        <p:spPr>
          <a:xfrm>
            <a:off x="387350" y="617550"/>
            <a:ext cx="4347827" cy="2176024"/>
          </a:xfrm>
          <a:prstGeom prst="rect">
            <a:avLst/>
          </a:prstGeom>
          <a:noFill/>
          <a:ln>
            <a:noFill/>
          </a:ln>
        </p:spPr>
      </p:pic>
      <p:sp>
        <p:nvSpPr>
          <p:cNvPr id="320" name="Google Shape;320;g319f578d845_0_75"/>
          <p:cNvSpPr/>
          <p:nvPr/>
        </p:nvSpPr>
        <p:spPr>
          <a:xfrm>
            <a:off x="640025" y="2930700"/>
            <a:ext cx="3638700" cy="1233600"/>
          </a:xfrm>
          <a:prstGeom prst="wedgeRoundRectCallout">
            <a:avLst>
              <a:gd fmla="val 61525" name="adj1"/>
              <a:gd fmla="val -20004" name="adj2"/>
              <a:gd fmla="val 0" name="adj3"/>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US" sz="1600">
                <a:solidFill>
                  <a:srgbClr val="434343"/>
                </a:solidFill>
              </a:rPr>
              <a:t>Similarities between classes</a:t>
            </a:r>
            <a:endParaRPr sz="1600">
              <a:solidFill>
                <a:srgbClr val="434343"/>
              </a:solidFill>
            </a:endParaRPr>
          </a:p>
          <a:p>
            <a:pPr indent="-304800" lvl="0" marL="457200" rtl="0" algn="l">
              <a:lnSpc>
                <a:spcPct val="115000"/>
              </a:lnSpc>
              <a:spcBef>
                <a:spcPts val="1000"/>
              </a:spcBef>
              <a:spcAft>
                <a:spcPts val="0"/>
              </a:spcAft>
              <a:buClr>
                <a:srgbClr val="434343"/>
              </a:buClr>
              <a:buSzPts val="1200"/>
              <a:buChar char="●"/>
            </a:pPr>
            <a:r>
              <a:rPr lang="en-US" sz="1200">
                <a:solidFill>
                  <a:srgbClr val="434343"/>
                </a:solidFill>
              </a:rPr>
              <a:t>Wellness and Healthy Living (97%)</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US" sz="1200">
                <a:solidFill>
                  <a:srgbClr val="434343"/>
                </a:solidFill>
              </a:rPr>
              <a:t>Parents and Parenting (97%)</a:t>
            </a:r>
            <a:endParaRPr sz="1200">
              <a:solidFill>
                <a:srgbClr val="434343"/>
              </a:solidFill>
            </a:endParaRPr>
          </a:p>
          <a:p>
            <a:pPr indent="0" lvl="0" marL="0" rtl="0" algn="ctr">
              <a:spcBef>
                <a:spcPts val="0"/>
              </a:spcBef>
              <a:spcAft>
                <a:spcPts val="0"/>
              </a:spcAft>
              <a:buNone/>
            </a:pPr>
            <a:r>
              <a:t/>
            </a:r>
            <a:endParaRPr>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193307857f_0_40"/>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3193307857f_0_40"/>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b="0" i="0" lang="en-US" sz="2500" u="none" cap="none" strike="noStrike">
                <a:solidFill>
                  <a:schemeClr val="lt1"/>
                </a:solidFill>
                <a:latin typeface="Lato"/>
                <a:ea typeface="Lato"/>
                <a:cs typeface="Lato"/>
                <a:sym typeface="Lato"/>
              </a:rPr>
              <a:t>Data Pre-Processing</a:t>
            </a:r>
            <a:endParaRPr b="0" i="0" sz="1400" u="none" cap="none" strike="noStrike">
              <a:solidFill>
                <a:srgbClr val="000000"/>
              </a:solidFill>
              <a:latin typeface="Arial"/>
              <a:ea typeface="Arial"/>
              <a:cs typeface="Arial"/>
              <a:sym typeface="Arial"/>
            </a:endParaRPr>
          </a:p>
        </p:txBody>
      </p:sp>
      <p:sp>
        <p:nvSpPr>
          <p:cNvPr id="327" name="Google Shape;327;g3193307857f_0_40"/>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3193307857f_0_40"/>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3193307857f_0_40"/>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0" name="Google Shape;330;g3193307857f_0_40"/>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331" name="Google Shape;331;g3193307857f_0_40"/>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332" name="Google Shape;332;g3193307857f_0_40"/>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333" name="Google Shape;333;g3193307857f_0_40"/>
          <p:cNvPicPr preferRelativeResize="0"/>
          <p:nvPr/>
        </p:nvPicPr>
        <p:blipFill>
          <a:blip r:embed="rId4">
            <a:alphaModFix/>
          </a:blip>
          <a:stretch>
            <a:fillRect/>
          </a:stretch>
        </p:blipFill>
        <p:spPr>
          <a:xfrm>
            <a:off x="258588" y="568938"/>
            <a:ext cx="4068486" cy="4052213"/>
          </a:xfrm>
          <a:prstGeom prst="rect">
            <a:avLst/>
          </a:prstGeom>
          <a:noFill/>
          <a:ln>
            <a:noFill/>
          </a:ln>
        </p:spPr>
      </p:pic>
      <p:sp>
        <p:nvSpPr>
          <p:cNvPr id="334" name="Google Shape;334;g3193307857f_0_40"/>
          <p:cNvSpPr/>
          <p:nvPr/>
        </p:nvSpPr>
        <p:spPr>
          <a:xfrm>
            <a:off x="4915700" y="1156450"/>
            <a:ext cx="2583300" cy="5259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434343"/>
                </a:solidFill>
              </a:rPr>
              <a:t>Removing HTML Tags, Special Characters using Regular expressions</a:t>
            </a:r>
            <a:endParaRPr sz="1100">
              <a:solidFill>
                <a:srgbClr val="434343"/>
              </a:solidFill>
            </a:endParaRPr>
          </a:p>
        </p:txBody>
      </p:sp>
      <p:sp>
        <p:nvSpPr>
          <p:cNvPr id="335" name="Google Shape;335;g3193307857f_0_40"/>
          <p:cNvSpPr/>
          <p:nvPr/>
        </p:nvSpPr>
        <p:spPr>
          <a:xfrm>
            <a:off x="4915700" y="1807772"/>
            <a:ext cx="2583300" cy="5259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434343"/>
                </a:solidFill>
              </a:rPr>
              <a:t>Splitting Headlines into words, Lemmatization (Walking -&gt; walk) using NLTK Library</a:t>
            </a:r>
            <a:endParaRPr sz="1100">
              <a:solidFill>
                <a:srgbClr val="434343"/>
              </a:solidFill>
            </a:endParaRPr>
          </a:p>
        </p:txBody>
      </p:sp>
      <p:sp>
        <p:nvSpPr>
          <p:cNvPr id="336" name="Google Shape;336;g3193307857f_0_40"/>
          <p:cNvSpPr/>
          <p:nvPr/>
        </p:nvSpPr>
        <p:spPr>
          <a:xfrm>
            <a:off x="4915700" y="2459098"/>
            <a:ext cx="2583300" cy="5259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434343"/>
                </a:solidFill>
              </a:rPr>
              <a:t>Creating 2 datasets </a:t>
            </a:r>
            <a:endParaRPr sz="1100">
              <a:solidFill>
                <a:srgbClr val="434343"/>
              </a:solidFill>
            </a:endParaRPr>
          </a:p>
          <a:p>
            <a:pPr indent="0" lvl="0" marL="0" rtl="0" algn="ctr">
              <a:spcBef>
                <a:spcPts val="0"/>
              </a:spcBef>
              <a:spcAft>
                <a:spcPts val="0"/>
              </a:spcAft>
              <a:buNone/>
            </a:pPr>
            <a:r>
              <a:rPr lang="en-US" sz="1100">
                <a:solidFill>
                  <a:srgbClr val="434343"/>
                </a:solidFill>
              </a:rPr>
              <a:t>(with &amp; without Stopwords). </a:t>
            </a:r>
            <a:endParaRPr sz="1100">
              <a:solidFill>
                <a:srgbClr val="434343"/>
              </a:solidFill>
            </a:endParaRPr>
          </a:p>
          <a:p>
            <a:pPr indent="0" lvl="0" marL="0" rtl="0" algn="ctr">
              <a:spcBef>
                <a:spcPts val="0"/>
              </a:spcBef>
              <a:spcAft>
                <a:spcPts val="0"/>
              </a:spcAft>
              <a:buNone/>
            </a:pPr>
            <a:r>
              <a:rPr lang="en-US" sz="1100">
                <a:solidFill>
                  <a:srgbClr val="434343"/>
                </a:solidFill>
              </a:rPr>
              <a:t>“The cat sat on mat”-&gt;“cat sat mat”</a:t>
            </a:r>
            <a:endParaRPr sz="1100">
              <a:solidFill>
                <a:srgbClr val="434343"/>
              </a:solidFill>
            </a:endParaRPr>
          </a:p>
        </p:txBody>
      </p:sp>
      <p:sp>
        <p:nvSpPr>
          <p:cNvPr id="337" name="Google Shape;337;g3193307857f_0_40"/>
          <p:cNvSpPr/>
          <p:nvPr/>
        </p:nvSpPr>
        <p:spPr>
          <a:xfrm>
            <a:off x="4915700" y="3110425"/>
            <a:ext cx="2583300" cy="5259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434343"/>
                </a:solidFill>
              </a:rPr>
              <a:t>Tf-IDF Vectorization</a:t>
            </a:r>
            <a:endParaRPr sz="1100">
              <a:solidFill>
                <a:srgbClr val="434343"/>
              </a:solidFill>
            </a:endParaRPr>
          </a:p>
          <a:p>
            <a:pPr indent="0" lvl="0" marL="0" rtl="0" algn="ctr">
              <a:spcBef>
                <a:spcPts val="0"/>
              </a:spcBef>
              <a:spcAft>
                <a:spcPts val="0"/>
              </a:spcAft>
              <a:buNone/>
            </a:pPr>
            <a:r>
              <a:rPr lang="en-US" sz="1100">
                <a:solidFill>
                  <a:srgbClr val="434343"/>
                </a:solidFill>
              </a:rPr>
              <a:t>Captures words importance</a:t>
            </a:r>
            <a:endParaRPr sz="1100">
              <a:solidFill>
                <a:srgbClr val="434343"/>
              </a:solidFill>
            </a:endParaRPr>
          </a:p>
          <a:p>
            <a:pPr indent="0" lvl="0" marL="0" rtl="0" algn="ctr">
              <a:spcBef>
                <a:spcPts val="0"/>
              </a:spcBef>
              <a:spcAft>
                <a:spcPts val="0"/>
              </a:spcAft>
              <a:buNone/>
            </a:pPr>
            <a:r>
              <a:rPr lang="en-US" sz="1100">
                <a:solidFill>
                  <a:srgbClr val="434343"/>
                </a:solidFill>
              </a:rPr>
              <a:t>Generally better for classification</a:t>
            </a:r>
            <a:endParaRPr sz="1100">
              <a:solidFill>
                <a:srgbClr val="434343"/>
              </a:solidFill>
            </a:endParaRPr>
          </a:p>
        </p:txBody>
      </p:sp>
      <p:sp>
        <p:nvSpPr>
          <p:cNvPr id="338" name="Google Shape;338;g3193307857f_0_40"/>
          <p:cNvSpPr/>
          <p:nvPr/>
        </p:nvSpPr>
        <p:spPr>
          <a:xfrm>
            <a:off x="4915700" y="3761750"/>
            <a:ext cx="4068600" cy="5259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434343"/>
                </a:solidFill>
              </a:rPr>
              <a:t>80-20% Train-Test split</a:t>
            </a:r>
            <a:endParaRPr sz="1100">
              <a:solidFill>
                <a:srgbClr val="434343"/>
              </a:solidFill>
            </a:endParaRPr>
          </a:p>
          <a:p>
            <a:pPr indent="0" lvl="0" marL="0" rtl="0" algn="ctr">
              <a:spcBef>
                <a:spcPts val="0"/>
              </a:spcBef>
              <a:spcAft>
                <a:spcPts val="0"/>
              </a:spcAft>
              <a:buNone/>
            </a:pPr>
            <a:r>
              <a:rPr lang="en-US" sz="1100">
                <a:solidFill>
                  <a:srgbClr val="434343"/>
                </a:solidFill>
              </a:rPr>
              <a:t>Stratified split for proportional split</a:t>
            </a:r>
            <a:endParaRPr sz="1100">
              <a:solidFill>
                <a:srgbClr val="434343"/>
              </a:solidFill>
            </a:endParaRPr>
          </a:p>
        </p:txBody>
      </p:sp>
      <p:sp>
        <p:nvSpPr>
          <p:cNvPr id="339" name="Google Shape;339;g3193307857f_0_40"/>
          <p:cNvSpPr/>
          <p:nvPr/>
        </p:nvSpPr>
        <p:spPr>
          <a:xfrm>
            <a:off x="7786100" y="1156450"/>
            <a:ext cx="1221000" cy="5259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434343"/>
                </a:solidFill>
              </a:rPr>
              <a:t>Same as Basic Models</a:t>
            </a:r>
            <a:endParaRPr sz="1100">
              <a:solidFill>
                <a:srgbClr val="434343"/>
              </a:solidFill>
            </a:endParaRPr>
          </a:p>
        </p:txBody>
      </p:sp>
      <p:sp>
        <p:nvSpPr>
          <p:cNvPr id="340" name="Google Shape;340;g3193307857f_0_40"/>
          <p:cNvSpPr/>
          <p:nvPr/>
        </p:nvSpPr>
        <p:spPr>
          <a:xfrm>
            <a:off x="7786100" y="1807775"/>
            <a:ext cx="1221000" cy="5259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434343"/>
                </a:solidFill>
              </a:rPr>
              <a:t>Tokenization</a:t>
            </a:r>
            <a:endParaRPr sz="1100">
              <a:solidFill>
                <a:srgbClr val="434343"/>
              </a:solidFill>
            </a:endParaRPr>
          </a:p>
        </p:txBody>
      </p:sp>
      <p:sp>
        <p:nvSpPr>
          <p:cNvPr id="341" name="Google Shape;341;g3193307857f_0_40"/>
          <p:cNvSpPr/>
          <p:nvPr/>
        </p:nvSpPr>
        <p:spPr>
          <a:xfrm>
            <a:off x="7786100" y="2453438"/>
            <a:ext cx="1221000" cy="5259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434343"/>
                </a:solidFill>
              </a:rPr>
              <a:t>N/A</a:t>
            </a:r>
            <a:endParaRPr sz="1100">
              <a:solidFill>
                <a:srgbClr val="434343"/>
              </a:solidFill>
            </a:endParaRPr>
          </a:p>
        </p:txBody>
      </p:sp>
      <p:sp>
        <p:nvSpPr>
          <p:cNvPr id="342" name="Google Shape;342;g3193307857f_0_40"/>
          <p:cNvSpPr/>
          <p:nvPr/>
        </p:nvSpPr>
        <p:spPr>
          <a:xfrm>
            <a:off x="7786100" y="3107600"/>
            <a:ext cx="1221000" cy="5259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434343"/>
                </a:solidFill>
              </a:rPr>
              <a:t>Embeddings</a:t>
            </a:r>
            <a:endParaRPr sz="1100">
              <a:solidFill>
                <a:srgbClr val="434343"/>
              </a:solidFill>
            </a:endParaRPr>
          </a:p>
          <a:p>
            <a:pPr indent="0" lvl="0" marL="0" rtl="0" algn="ctr">
              <a:spcBef>
                <a:spcPts val="0"/>
              </a:spcBef>
              <a:spcAft>
                <a:spcPts val="0"/>
              </a:spcAft>
              <a:buNone/>
            </a:pPr>
            <a:r>
              <a:rPr lang="en-US" sz="1100">
                <a:solidFill>
                  <a:srgbClr val="434343"/>
                </a:solidFill>
              </a:rPr>
              <a:t>(word2vec,</a:t>
            </a:r>
            <a:endParaRPr sz="1100">
              <a:solidFill>
                <a:srgbClr val="434343"/>
              </a:solidFill>
            </a:endParaRPr>
          </a:p>
          <a:p>
            <a:pPr indent="0" lvl="0" marL="0" rtl="0" algn="ctr">
              <a:spcBef>
                <a:spcPts val="0"/>
              </a:spcBef>
              <a:spcAft>
                <a:spcPts val="0"/>
              </a:spcAft>
              <a:buNone/>
            </a:pPr>
            <a:r>
              <a:rPr lang="en-US" sz="1100">
                <a:solidFill>
                  <a:srgbClr val="434343"/>
                </a:solidFill>
              </a:rPr>
              <a:t>Fastvec)</a:t>
            </a:r>
            <a:endParaRPr sz="1100">
              <a:solidFill>
                <a:srgbClr val="434343"/>
              </a:solidFill>
            </a:endParaRPr>
          </a:p>
        </p:txBody>
      </p:sp>
      <p:sp>
        <p:nvSpPr>
          <p:cNvPr id="343" name="Google Shape;343;g3193307857f_0_40"/>
          <p:cNvSpPr/>
          <p:nvPr/>
        </p:nvSpPr>
        <p:spPr>
          <a:xfrm>
            <a:off x="5640525" y="616925"/>
            <a:ext cx="1221000" cy="448500"/>
          </a:xfrm>
          <a:prstGeom prst="rect">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434343"/>
                </a:solidFill>
              </a:rPr>
              <a:t>Basic Models </a:t>
            </a:r>
            <a:endParaRPr b="1">
              <a:solidFill>
                <a:srgbClr val="434343"/>
              </a:solidFill>
            </a:endParaRPr>
          </a:p>
        </p:txBody>
      </p:sp>
      <p:sp>
        <p:nvSpPr>
          <p:cNvPr id="344" name="Google Shape;344;g3193307857f_0_40"/>
          <p:cNvSpPr/>
          <p:nvPr/>
        </p:nvSpPr>
        <p:spPr>
          <a:xfrm>
            <a:off x="7786100" y="614400"/>
            <a:ext cx="1221000" cy="448500"/>
          </a:xfrm>
          <a:prstGeom prst="rect">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434343"/>
                </a:solidFill>
              </a:rPr>
              <a:t>Advanced Models</a:t>
            </a:r>
            <a:endParaRPr b="1">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16ffdfd65e_2_44"/>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316ffdfd65e_2_44"/>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316ffdfd65e_2_44"/>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2" name="Google Shape;352;g316ffdfd65e_2_44"/>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353" name="Google Shape;353;g316ffdfd65e_2_44"/>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354" name="Google Shape;354;g316ffdfd65e_2_44"/>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355" name="Google Shape;355;g316ffdfd65e_2_44"/>
          <p:cNvSpPr/>
          <p:nvPr/>
        </p:nvSpPr>
        <p:spPr>
          <a:xfrm>
            <a:off x="-2900" y="0"/>
            <a:ext cx="9153000" cy="2571600"/>
          </a:xfrm>
          <a:prstGeom prst="rect">
            <a:avLst/>
          </a:prstGeom>
          <a:solidFill>
            <a:srgbClr val="1B2A4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g316ffdfd65e_2_44"/>
          <p:cNvSpPr txBox="1"/>
          <p:nvPr/>
        </p:nvSpPr>
        <p:spPr>
          <a:xfrm>
            <a:off x="417350" y="1403350"/>
            <a:ext cx="53994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chemeClr val="lt1"/>
                </a:solidFill>
              </a:rPr>
              <a:t>Model Selection</a:t>
            </a:r>
            <a:endParaRPr b="1" sz="4800">
              <a:solidFill>
                <a:schemeClr val="lt1"/>
              </a:solidFill>
            </a:endParaRPr>
          </a:p>
        </p:txBody>
      </p:sp>
      <p:sp>
        <p:nvSpPr>
          <p:cNvPr id="357" name="Google Shape;357;g316ffdfd65e_2_44"/>
          <p:cNvSpPr txBox="1"/>
          <p:nvPr/>
        </p:nvSpPr>
        <p:spPr>
          <a:xfrm>
            <a:off x="7189450" y="-132925"/>
            <a:ext cx="22911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0">
              <a:solidFill>
                <a:schemeClr val="lt1"/>
              </a:solidFill>
            </a:endParaRPr>
          </a:p>
        </p:txBody>
      </p:sp>
      <p:sp>
        <p:nvSpPr>
          <p:cNvPr id="358" name="Google Shape;358;g316ffdfd65e_2_44"/>
          <p:cNvSpPr txBox="1"/>
          <p:nvPr/>
        </p:nvSpPr>
        <p:spPr>
          <a:xfrm>
            <a:off x="7189450" y="-132925"/>
            <a:ext cx="22911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316ffdfd65e_2_185"/>
          <p:cNvSpPr/>
          <p:nvPr/>
        </p:nvSpPr>
        <p:spPr>
          <a:xfrm>
            <a:off x="-2904" y="0"/>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g316ffdfd65e_2_185"/>
          <p:cNvSpPr txBox="1"/>
          <p:nvPr/>
        </p:nvSpPr>
        <p:spPr>
          <a:xfrm>
            <a:off x="202375" y="-21758"/>
            <a:ext cx="8732100" cy="5694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2500"/>
              <a:buFont typeface="Arial"/>
              <a:buNone/>
            </a:pPr>
            <a:r>
              <a:rPr b="0" i="0" lang="en-US" sz="2500" u="none" cap="none" strike="noStrike">
                <a:solidFill>
                  <a:srgbClr val="FFFFFF"/>
                </a:solidFill>
                <a:latin typeface="Lato"/>
                <a:ea typeface="Lato"/>
                <a:cs typeface="Lato"/>
                <a:sym typeface="Lato"/>
              </a:rPr>
              <a:t>Table of Contents</a:t>
            </a:r>
            <a:endParaRPr b="0" i="0" sz="1400" u="none" cap="none" strike="noStrike">
              <a:solidFill>
                <a:srgbClr val="000000"/>
              </a:solidFill>
              <a:latin typeface="Arial"/>
              <a:ea typeface="Arial"/>
              <a:cs typeface="Arial"/>
              <a:sym typeface="Arial"/>
            </a:endParaRPr>
          </a:p>
        </p:txBody>
      </p:sp>
      <p:graphicFrame>
        <p:nvGraphicFramePr>
          <p:cNvPr id="69" name="Google Shape;69;g316ffdfd65e_2_185"/>
          <p:cNvGraphicFramePr/>
          <p:nvPr/>
        </p:nvGraphicFramePr>
        <p:xfrm>
          <a:off x="1236954" y="660649"/>
          <a:ext cx="3000000" cy="3000000"/>
        </p:xfrm>
        <a:graphic>
          <a:graphicData uri="http://schemas.openxmlformats.org/drawingml/2006/table">
            <a:tbl>
              <a:tblPr>
                <a:noFill/>
                <a:tableStyleId>{E994107D-116C-49E7-876E-928EF1AFDA32}</a:tableStyleId>
              </a:tblPr>
              <a:tblGrid>
                <a:gridCol w="3574150"/>
                <a:gridCol w="254850"/>
                <a:gridCol w="2234550"/>
                <a:gridCol w="297850"/>
              </a:tblGrid>
              <a:tr h="303375">
                <a:tc>
                  <a:txBody>
                    <a:bodyPr/>
                    <a:lstStyle/>
                    <a:p>
                      <a:pPr indent="0" lvl="0" marL="0" marR="0" rtl="0" algn="l">
                        <a:lnSpc>
                          <a:spcPct val="100000"/>
                        </a:lnSpc>
                        <a:spcBef>
                          <a:spcPts val="0"/>
                        </a:spcBef>
                        <a:spcAft>
                          <a:spcPts val="0"/>
                        </a:spcAft>
                        <a:buClr>
                          <a:srgbClr val="000000"/>
                        </a:buClr>
                        <a:buSzPts val="1400"/>
                        <a:buFont typeface="Arial"/>
                        <a:buNone/>
                      </a:pPr>
                      <a:r>
                        <a:rPr b="1" lang="en-US" sz="1200" u="none" cap="none" strike="noStrike">
                          <a:solidFill>
                            <a:srgbClr val="0C343D"/>
                          </a:solidFill>
                          <a:latin typeface="Lato"/>
                          <a:ea typeface="Lato"/>
                          <a:cs typeface="Lato"/>
                          <a:sym typeface="Lato"/>
                        </a:rPr>
                        <a:t>1. </a:t>
                      </a:r>
                      <a:r>
                        <a:rPr b="1" lang="en-US" sz="1200">
                          <a:solidFill>
                            <a:srgbClr val="0C343D"/>
                          </a:solidFill>
                          <a:latin typeface="Lato"/>
                          <a:ea typeface="Lato"/>
                          <a:cs typeface="Lato"/>
                          <a:sym typeface="Lato"/>
                        </a:rPr>
                        <a:t>Business Problem</a:t>
                      </a:r>
                      <a:endParaRPr b="1" sz="1200" u="none" cap="none" strike="noStrike">
                        <a:latin typeface="Lato"/>
                        <a:ea typeface="Lato"/>
                        <a:cs typeface="Lato"/>
                        <a:sym typeface="Lato"/>
                      </a:endParaRPr>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200" u="none" cap="none" strike="noStrike">
                        <a:solidFill>
                          <a:srgbClr val="0C343D"/>
                        </a:solidFill>
                        <a:latin typeface="Lato"/>
                        <a:ea typeface="Lato"/>
                        <a:cs typeface="Lato"/>
                        <a:sym typeface="Lato"/>
                      </a:endParaRPr>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rtl="0" algn="ctr">
                        <a:spcBef>
                          <a:spcPts val="0"/>
                        </a:spcBef>
                        <a:spcAft>
                          <a:spcPts val="0"/>
                        </a:spcAft>
                        <a:buNone/>
                      </a:pPr>
                      <a:r>
                        <a:rPr b="1" lang="en-US"/>
                        <a:t>2</a:t>
                      </a:r>
                      <a:endParaRPr b="1"/>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FC5E8"/>
                      </a:solidFill>
                      <a:prstDash val="solid"/>
                      <a:round/>
                      <a:headEnd len="sm" w="sm" type="none"/>
                      <a:tailEnd len="sm" w="sm" type="none"/>
                    </a:lnB>
                  </a:tcPr>
                </a:tc>
              </a:tr>
              <a:tr h="310375">
                <a:tc>
                  <a:txBody>
                    <a:bodyPr/>
                    <a:lstStyle/>
                    <a:p>
                      <a:pPr indent="0" lvl="0" marL="0" marR="0" rtl="0" algn="l">
                        <a:lnSpc>
                          <a:spcPct val="100000"/>
                        </a:lnSpc>
                        <a:spcBef>
                          <a:spcPts val="0"/>
                        </a:spcBef>
                        <a:spcAft>
                          <a:spcPts val="0"/>
                        </a:spcAft>
                        <a:buClr>
                          <a:srgbClr val="000000"/>
                        </a:buClr>
                        <a:buSzPts val="1400"/>
                        <a:buFont typeface="Arial"/>
                        <a:buNone/>
                      </a:pPr>
                      <a:r>
                        <a:rPr b="1" lang="en-US" sz="1200" u="none" cap="none" strike="noStrike">
                          <a:solidFill>
                            <a:srgbClr val="0C343D"/>
                          </a:solidFill>
                          <a:latin typeface="Lato"/>
                          <a:ea typeface="Lato"/>
                          <a:cs typeface="Lato"/>
                          <a:sym typeface="Lato"/>
                        </a:rPr>
                        <a:t>2. </a:t>
                      </a:r>
                      <a:r>
                        <a:rPr b="1" lang="en-US" sz="1200">
                          <a:solidFill>
                            <a:srgbClr val="0C343D"/>
                          </a:solidFill>
                          <a:latin typeface="Lato"/>
                          <a:ea typeface="Lato"/>
                          <a:cs typeface="Lato"/>
                          <a:sym typeface="Lato"/>
                        </a:rPr>
                        <a:t>Proposed Solution</a:t>
                      </a:r>
                      <a:endParaRPr b="1" sz="1200" u="none" cap="none" strike="noStrike">
                        <a:solidFill>
                          <a:srgbClr val="0C343D"/>
                        </a:solidFill>
                        <a:latin typeface="Lato"/>
                        <a:ea typeface="Lato"/>
                        <a:cs typeface="Lato"/>
                        <a:sym typeface="Lato"/>
                      </a:endParaRPr>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rtl="0" algn="ctr">
                        <a:spcBef>
                          <a:spcPts val="0"/>
                        </a:spcBef>
                        <a:spcAft>
                          <a:spcPts val="0"/>
                        </a:spcAft>
                        <a:buNone/>
                      </a:pPr>
                      <a:r>
                        <a:rPr b="1" lang="en-US"/>
                        <a:t>5</a:t>
                      </a:r>
                      <a:endParaRPr b="1"/>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r>
              <a:tr h="347750">
                <a:tc>
                  <a:txBody>
                    <a:bodyPr/>
                    <a:lstStyle/>
                    <a:p>
                      <a:pPr indent="0" lvl="0" marL="0" marR="0" rtl="0" algn="l">
                        <a:lnSpc>
                          <a:spcPct val="100000"/>
                        </a:lnSpc>
                        <a:spcBef>
                          <a:spcPts val="0"/>
                        </a:spcBef>
                        <a:spcAft>
                          <a:spcPts val="0"/>
                        </a:spcAft>
                        <a:buClr>
                          <a:srgbClr val="000000"/>
                        </a:buClr>
                        <a:buSzPts val="1100"/>
                        <a:buFont typeface="Arial"/>
                        <a:buNone/>
                      </a:pPr>
                      <a:r>
                        <a:rPr b="1" lang="en-US" sz="1200" u="none" cap="none" strike="noStrike">
                          <a:solidFill>
                            <a:srgbClr val="0C343D"/>
                          </a:solidFill>
                          <a:latin typeface="Lato"/>
                          <a:ea typeface="Lato"/>
                          <a:cs typeface="Lato"/>
                          <a:sym typeface="Lato"/>
                        </a:rPr>
                        <a:t>3. </a:t>
                      </a:r>
                      <a:r>
                        <a:rPr b="1" lang="en-US" sz="1200">
                          <a:solidFill>
                            <a:srgbClr val="0C343D"/>
                          </a:solidFill>
                          <a:latin typeface="Lato"/>
                          <a:ea typeface="Lato"/>
                          <a:cs typeface="Lato"/>
                          <a:sym typeface="Lato"/>
                        </a:rPr>
                        <a:t>Solution Pipeline</a:t>
                      </a:r>
                      <a:endParaRPr b="1" sz="1200" u="none" cap="none" strike="noStrike">
                        <a:solidFill>
                          <a:srgbClr val="0C343D"/>
                        </a:solidFill>
                        <a:latin typeface="Lato"/>
                        <a:ea typeface="Lato"/>
                        <a:cs typeface="Lato"/>
                        <a:sym typeface="Lato"/>
                      </a:endParaRPr>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rtl="0" algn="ctr">
                        <a:spcBef>
                          <a:spcPts val="0"/>
                        </a:spcBef>
                        <a:spcAft>
                          <a:spcPts val="0"/>
                        </a:spcAft>
                        <a:buNone/>
                      </a:pPr>
                      <a:r>
                        <a:rPr b="1" lang="en-US"/>
                        <a:t>8</a:t>
                      </a:r>
                      <a:endParaRPr b="1"/>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r>
              <a:tr h="307425">
                <a:tc>
                  <a:txBody>
                    <a:bodyPr/>
                    <a:lstStyle/>
                    <a:p>
                      <a:pPr indent="0" lvl="0" marL="0" marR="0" rtl="0" algn="l">
                        <a:lnSpc>
                          <a:spcPct val="100000"/>
                        </a:lnSpc>
                        <a:spcBef>
                          <a:spcPts val="0"/>
                        </a:spcBef>
                        <a:spcAft>
                          <a:spcPts val="0"/>
                        </a:spcAft>
                        <a:buClr>
                          <a:schemeClr val="dk1"/>
                        </a:buClr>
                        <a:buSzPts val="1100"/>
                        <a:buFont typeface="Arial"/>
                        <a:buNone/>
                      </a:pPr>
                      <a:r>
                        <a:rPr b="1" lang="en-US" sz="1200" u="none" cap="none" strike="noStrike">
                          <a:solidFill>
                            <a:srgbClr val="0C343D"/>
                          </a:solidFill>
                          <a:latin typeface="Lato"/>
                          <a:ea typeface="Lato"/>
                          <a:cs typeface="Lato"/>
                          <a:sym typeface="Lato"/>
                        </a:rPr>
                        <a:t>4. </a:t>
                      </a:r>
                      <a:r>
                        <a:rPr b="1" lang="en-US" sz="1200">
                          <a:solidFill>
                            <a:srgbClr val="0C343D"/>
                          </a:solidFill>
                          <a:latin typeface="Lato"/>
                          <a:ea typeface="Lato"/>
                          <a:cs typeface="Lato"/>
                          <a:sym typeface="Lato"/>
                        </a:rPr>
                        <a:t>Data Pre-Processing</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rtl="0" algn="ctr">
                        <a:spcBef>
                          <a:spcPts val="0"/>
                        </a:spcBef>
                        <a:spcAft>
                          <a:spcPts val="0"/>
                        </a:spcAft>
                        <a:buNone/>
                      </a:pPr>
                      <a:r>
                        <a:rPr b="1" lang="en-US"/>
                        <a:t>14</a:t>
                      </a:r>
                      <a:endParaRPr b="1"/>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r>
              <a:tr h="300350">
                <a:tc>
                  <a:txBody>
                    <a:bodyPr/>
                    <a:lstStyle/>
                    <a:p>
                      <a:pPr indent="0" lvl="0" marL="0" marR="0" rtl="0" algn="l">
                        <a:lnSpc>
                          <a:spcPct val="100000"/>
                        </a:lnSpc>
                        <a:spcBef>
                          <a:spcPts val="0"/>
                        </a:spcBef>
                        <a:spcAft>
                          <a:spcPts val="0"/>
                        </a:spcAft>
                        <a:buClr>
                          <a:srgbClr val="000000"/>
                        </a:buClr>
                        <a:buSzPts val="1400"/>
                        <a:buFont typeface="Arial"/>
                        <a:buNone/>
                      </a:pPr>
                      <a:r>
                        <a:rPr b="1" lang="en-US" sz="1200" u="none" cap="none" strike="noStrike">
                          <a:solidFill>
                            <a:srgbClr val="0C343D"/>
                          </a:solidFill>
                          <a:latin typeface="Lato"/>
                          <a:ea typeface="Lato"/>
                          <a:cs typeface="Lato"/>
                          <a:sym typeface="Lato"/>
                        </a:rPr>
                        <a:t>5. </a:t>
                      </a:r>
                      <a:r>
                        <a:rPr b="1" lang="en-US" sz="1200">
                          <a:solidFill>
                            <a:srgbClr val="0C343D"/>
                          </a:solidFill>
                          <a:latin typeface="Lato"/>
                          <a:ea typeface="Lato"/>
                          <a:cs typeface="Lato"/>
                          <a:sym typeface="Lato"/>
                        </a:rPr>
                        <a:t>Model Selection</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C343D"/>
                          </a:solidFill>
                        </a:rPr>
                        <a:t>18</a:t>
                      </a:r>
                      <a:endParaRPr b="1" u="none" cap="none" strike="noStrike">
                        <a:solidFill>
                          <a:srgbClr val="0C343D"/>
                        </a:solidFill>
                      </a:endParaRPr>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r>
              <a:tr h="300350">
                <a:tc>
                  <a:txBody>
                    <a:bodyPr/>
                    <a:lstStyle/>
                    <a:p>
                      <a:pPr indent="0" lvl="0" marL="0" marR="0" rtl="0" algn="l">
                        <a:lnSpc>
                          <a:spcPct val="100000"/>
                        </a:lnSpc>
                        <a:spcBef>
                          <a:spcPts val="0"/>
                        </a:spcBef>
                        <a:spcAft>
                          <a:spcPts val="0"/>
                        </a:spcAft>
                        <a:buClr>
                          <a:srgbClr val="000000"/>
                        </a:buClr>
                        <a:buSzPts val="1400"/>
                        <a:buFont typeface="Arial"/>
                        <a:buNone/>
                      </a:pPr>
                      <a:r>
                        <a:rPr b="1" lang="en-US" sz="1200" u="none" cap="none" strike="noStrike">
                          <a:solidFill>
                            <a:srgbClr val="0C343D"/>
                          </a:solidFill>
                          <a:latin typeface="Lato"/>
                          <a:ea typeface="Lato"/>
                          <a:cs typeface="Lato"/>
                          <a:sym typeface="Lato"/>
                        </a:rPr>
                        <a:t>6. </a:t>
                      </a:r>
                      <a:r>
                        <a:rPr b="1" lang="en-US" sz="1200">
                          <a:solidFill>
                            <a:srgbClr val="0C343D"/>
                          </a:solidFill>
                          <a:latin typeface="Lato"/>
                          <a:ea typeface="Lato"/>
                          <a:cs typeface="Lato"/>
                          <a:sym typeface="Lato"/>
                        </a:rPr>
                        <a:t>Solution Impact</a:t>
                      </a:r>
                      <a:endParaRPr sz="1100">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1" sz="1200">
                        <a:solidFill>
                          <a:srgbClr val="0C343D"/>
                        </a:solidFill>
                        <a:latin typeface="Lato"/>
                        <a:ea typeface="Lato"/>
                        <a:cs typeface="Lato"/>
                        <a:sym typeface="Lato"/>
                      </a:endParaRPr>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200" u="none" cap="none" strike="noStrike"/>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lstStyle/>
                    <a:p>
                      <a:pPr indent="0" lvl="0" marL="0" rtl="0" algn="ctr">
                        <a:spcBef>
                          <a:spcPts val="0"/>
                        </a:spcBef>
                        <a:spcAft>
                          <a:spcPts val="0"/>
                        </a:spcAft>
                        <a:buNone/>
                      </a:pPr>
                      <a:r>
                        <a:rPr b="1" lang="en-US"/>
                        <a:t>24</a:t>
                      </a:r>
                      <a:endParaRPr b="1"/>
                    </a:p>
                  </a:txBody>
                  <a:tcPr marT="64000" marB="0" marR="0" marL="5485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r>
            </a:tbl>
          </a:graphicData>
        </a:graphic>
      </p:graphicFrame>
      <p:sp>
        <p:nvSpPr>
          <p:cNvPr id="70" name="Google Shape;70;g316ffdfd65e_2_185"/>
          <p:cNvSpPr/>
          <p:nvPr/>
        </p:nvSpPr>
        <p:spPr>
          <a:xfrm>
            <a:off x="-7175" y="4627600"/>
            <a:ext cx="91512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316ffdfd65e_2_185"/>
          <p:cNvSpPr/>
          <p:nvPr/>
        </p:nvSpPr>
        <p:spPr>
          <a:xfrm>
            <a:off x="-1" y="4715925"/>
            <a:ext cx="6967200" cy="336600"/>
          </a:xfrm>
          <a:prstGeom prst="rect">
            <a:avLst/>
          </a:prstGeom>
          <a:solidFill>
            <a:srgbClr val="0082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316ffdfd65e_2_185"/>
          <p:cNvSpPr/>
          <p:nvPr/>
        </p:nvSpPr>
        <p:spPr>
          <a:xfrm>
            <a:off x="8769375" y="4715925"/>
            <a:ext cx="374700" cy="336600"/>
          </a:xfrm>
          <a:prstGeom prst="rect">
            <a:avLst/>
          </a:prstGeom>
          <a:solidFill>
            <a:srgbClr val="0082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g316ffdfd65e_2_185"/>
          <p:cNvSpPr txBox="1"/>
          <p:nvPr/>
        </p:nvSpPr>
        <p:spPr>
          <a:xfrm>
            <a:off x="417350" y="4706100"/>
            <a:ext cx="5266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Arial"/>
                <a:ea typeface="Arial"/>
                <a:cs typeface="Arial"/>
                <a:sym typeface="Arial"/>
              </a:rPr>
              <a:t>Copyright © 2023 Grazitti Interactive. The Information on the deck is proprietary to Grazitti Interactive.  </a:t>
            </a:r>
            <a:endParaRPr b="0" i="0" sz="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Arial"/>
                <a:ea typeface="Arial"/>
                <a:cs typeface="Arial"/>
                <a:sym typeface="Arial"/>
              </a:rPr>
              <a:t>Any reproduction or distribution of the content without the company's consent is prohibited and may cause legal action.</a:t>
            </a:r>
            <a:endParaRPr b="0" i="0" sz="600" u="none" cap="none" strike="noStrike">
              <a:solidFill>
                <a:srgbClr val="FFFFFF"/>
              </a:solidFill>
              <a:latin typeface="Arial"/>
              <a:ea typeface="Arial"/>
              <a:cs typeface="Arial"/>
              <a:sym typeface="Arial"/>
            </a:endParaRPr>
          </a:p>
        </p:txBody>
      </p:sp>
      <p:pic>
        <p:nvPicPr>
          <p:cNvPr id="74" name="Google Shape;74;g316ffdfd65e_2_185"/>
          <p:cNvPicPr preferRelativeResize="0"/>
          <p:nvPr/>
        </p:nvPicPr>
        <p:blipFill rotWithShape="1">
          <a:blip r:embed="rId3">
            <a:alphaModFix/>
          </a:blip>
          <a:srcRect b="-7595" l="0" r="39842" t="5230"/>
          <a:stretch/>
        </p:blipFill>
        <p:spPr>
          <a:xfrm>
            <a:off x="6967331" y="4706100"/>
            <a:ext cx="1801794" cy="3580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31a29fa0701_0_0"/>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31a29fa0701_0_0"/>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lang="en-US" sz="2500">
                <a:solidFill>
                  <a:schemeClr val="lt1"/>
                </a:solidFill>
                <a:latin typeface="Lato"/>
                <a:ea typeface="Lato"/>
                <a:cs typeface="Lato"/>
                <a:sym typeface="Lato"/>
              </a:rPr>
              <a:t>Comprehensive Model Experimentation</a:t>
            </a:r>
            <a:endParaRPr b="0" i="0" sz="1400" u="none" cap="none" strike="noStrike">
              <a:solidFill>
                <a:srgbClr val="000000"/>
              </a:solidFill>
              <a:latin typeface="Arial"/>
              <a:ea typeface="Arial"/>
              <a:cs typeface="Arial"/>
              <a:sym typeface="Arial"/>
            </a:endParaRPr>
          </a:p>
        </p:txBody>
      </p:sp>
      <p:sp>
        <p:nvSpPr>
          <p:cNvPr id="365" name="Google Shape;365;g31a29fa0701_0_0"/>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31a29fa0701_0_0"/>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31a29fa0701_0_0"/>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8" name="Google Shape;368;g31a29fa0701_0_0"/>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369" name="Google Shape;369;g31a29fa0701_0_0"/>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370" name="Google Shape;370;g31a29fa0701_0_0"/>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371" name="Google Shape;371;g31a29fa0701_0_0"/>
          <p:cNvSpPr txBox="1"/>
          <p:nvPr/>
        </p:nvSpPr>
        <p:spPr>
          <a:xfrm>
            <a:off x="76125" y="4358950"/>
            <a:ext cx="8771700" cy="3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800" u="none" cap="none" strike="noStrike">
                <a:solidFill>
                  <a:schemeClr val="dk2"/>
                </a:solidFill>
                <a:latin typeface="Arial"/>
                <a:ea typeface="Arial"/>
                <a:cs typeface="Arial"/>
                <a:sym typeface="Arial"/>
              </a:rPr>
              <a:t>Note</a:t>
            </a:r>
            <a:r>
              <a:rPr b="0" i="0" lang="en-US" sz="800" u="none" cap="none" strike="noStrike">
                <a:solidFill>
                  <a:schemeClr val="dk2"/>
                </a:solidFill>
                <a:latin typeface="Arial"/>
                <a:ea typeface="Arial"/>
                <a:cs typeface="Arial"/>
                <a:sym typeface="Arial"/>
              </a:rPr>
              <a:t>:</a:t>
            </a:r>
            <a:r>
              <a:rPr b="1" i="0" lang="en-US" sz="800" u="none" cap="none" strike="noStrike">
                <a:solidFill>
                  <a:schemeClr val="dk2"/>
                </a:solidFill>
                <a:latin typeface="Arial"/>
                <a:ea typeface="Arial"/>
                <a:cs typeface="Arial"/>
                <a:sym typeface="Arial"/>
              </a:rPr>
              <a:t> </a:t>
            </a:r>
            <a:r>
              <a:rPr b="0" i="0" lang="en-US" sz="800" u="none" cap="none" strike="noStrike">
                <a:solidFill>
                  <a:schemeClr val="dk2"/>
                </a:solidFill>
                <a:latin typeface="Arial"/>
                <a:ea typeface="Arial"/>
                <a:cs typeface="Arial"/>
                <a:sym typeface="Arial"/>
              </a:rPr>
              <a:t>The main metrics for comparison are</a:t>
            </a:r>
            <a:r>
              <a:rPr b="1" i="0" lang="en-US" sz="800" u="none" cap="none" strike="noStrike">
                <a:solidFill>
                  <a:schemeClr val="dk2"/>
                </a:solidFill>
                <a:latin typeface="Arial"/>
                <a:ea typeface="Arial"/>
                <a:cs typeface="Arial"/>
                <a:sym typeface="Arial"/>
              </a:rPr>
              <a:t> Recall </a:t>
            </a:r>
            <a:r>
              <a:rPr b="0" i="0" lang="en-US" sz="800" u="none" cap="none" strike="noStrike">
                <a:solidFill>
                  <a:schemeClr val="dk2"/>
                </a:solidFill>
                <a:latin typeface="Arial"/>
                <a:ea typeface="Arial"/>
                <a:cs typeface="Arial"/>
                <a:sym typeface="Arial"/>
              </a:rPr>
              <a:t>and</a:t>
            </a:r>
            <a:r>
              <a:rPr b="1" i="0" lang="en-US" sz="800" u="none" cap="none" strike="noStrike">
                <a:solidFill>
                  <a:schemeClr val="dk2"/>
                </a:solidFill>
                <a:latin typeface="Arial"/>
                <a:ea typeface="Arial"/>
                <a:cs typeface="Arial"/>
                <a:sym typeface="Arial"/>
              </a:rPr>
              <a:t> F1-Score,</a:t>
            </a:r>
            <a:r>
              <a:rPr b="0" i="0" lang="en-US" sz="800" u="none" cap="none" strike="noStrike">
                <a:solidFill>
                  <a:schemeClr val="dk2"/>
                </a:solidFill>
                <a:latin typeface="Arial"/>
                <a:ea typeface="Arial"/>
                <a:cs typeface="Arial"/>
                <a:sym typeface="Arial"/>
              </a:rPr>
              <a:t> as they provide a more balanced evaluation by accounting for both majority and minority class performance individually.</a:t>
            </a:r>
            <a:r>
              <a:rPr b="1" i="0" lang="en-US" sz="800" u="none" cap="none" strike="noStrike">
                <a:solidFill>
                  <a:schemeClr val="dk2"/>
                </a:solidFill>
                <a:latin typeface="Arial"/>
                <a:ea typeface="Arial"/>
                <a:cs typeface="Arial"/>
                <a:sym typeface="Arial"/>
              </a:rPr>
              <a:t> </a:t>
            </a:r>
            <a:endParaRPr b="1" i="0" sz="800" u="none" cap="none" strike="noStrike">
              <a:solidFill>
                <a:schemeClr val="dk2"/>
              </a:solidFill>
              <a:latin typeface="Arial"/>
              <a:ea typeface="Arial"/>
              <a:cs typeface="Arial"/>
              <a:sym typeface="Arial"/>
            </a:endParaRPr>
          </a:p>
        </p:txBody>
      </p:sp>
      <p:sp>
        <p:nvSpPr>
          <p:cNvPr id="372" name="Google Shape;372;g31a29fa0701_0_0"/>
          <p:cNvSpPr/>
          <p:nvPr/>
        </p:nvSpPr>
        <p:spPr>
          <a:xfrm>
            <a:off x="212300" y="1826025"/>
            <a:ext cx="1454700" cy="4485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Naive Bayes</a:t>
            </a:r>
            <a:endParaRPr sz="1000">
              <a:solidFill>
                <a:srgbClr val="434343"/>
              </a:solidFill>
            </a:endParaRPr>
          </a:p>
          <a:p>
            <a:pPr indent="0" lvl="0" marL="0" rtl="0" algn="ctr">
              <a:spcBef>
                <a:spcPts val="0"/>
              </a:spcBef>
              <a:spcAft>
                <a:spcPts val="0"/>
              </a:spcAft>
              <a:buNone/>
            </a:pPr>
            <a:r>
              <a:rPr lang="en-US" sz="800">
                <a:solidFill>
                  <a:srgbClr val="434343"/>
                </a:solidFill>
              </a:rPr>
              <a:t>(With Stopwords)</a:t>
            </a:r>
            <a:endParaRPr sz="800">
              <a:solidFill>
                <a:srgbClr val="434343"/>
              </a:solidFill>
            </a:endParaRPr>
          </a:p>
          <a:p>
            <a:pPr indent="0" lvl="0" marL="0" rtl="0" algn="ctr">
              <a:spcBef>
                <a:spcPts val="0"/>
              </a:spcBef>
              <a:spcAft>
                <a:spcPts val="0"/>
              </a:spcAft>
              <a:buNone/>
            </a:pPr>
            <a:r>
              <a:rPr lang="en-US" sz="1000">
                <a:solidFill>
                  <a:srgbClr val="434343"/>
                </a:solidFill>
              </a:rPr>
              <a:t>F1-Score:48%</a:t>
            </a:r>
            <a:endParaRPr sz="1000">
              <a:solidFill>
                <a:srgbClr val="434343"/>
              </a:solidFill>
            </a:endParaRPr>
          </a:p>
        </p:txBody>
      </p:sp>
      <p:sp>
        <p:nvSpPr>
          <p:cNvPr id="373" name="Google Shape;373;g31a29fa0701_0_0"/>
          <p:cNvSpPr/>
          <p:nvPr/>
        </p:nvSpPr>
        <p:spPr>
          <a:xfrm>
            <a:off x="212300" y="1173000"/>
            <a:ext cx="1454700" cy="4485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Logistics Regression</a:t>
            </a:r>
            <a:endParaRPr sz="1000">
              <a:solidFill>
                <a:srgbClr val="434343"/>
              </a:solidFill>
            </a:endParaRPr>
          </a:p>
          <a:p>
            <a:pPr indent="0" lvl="0" marL="0" rtl="0" algn="ctr">
              <a:spcBef>
                <a:spcPts val="0"/>
              </a:spcBef>
              <a:spcAft>
                <a:spcPts val="0"/>
              </a:spcAft>
              <a:buNone/>
            </a:pPr>
            <a:r>
              <a:rPr lang="en-US" sz="800">
                <a:solidFill>
                  <a:srgbClr val="434343"/>
                </a:solidFill>
              </a:rPr>
              <a:t>(With Stopwords)</a:t>
            </a:r>
            <a:endParaRPr sz="800">
              <a:solidFill>
                <a:srgbClr val="434343"/>
              </a:solidFill>
            </a:endParaRPr>
          </a:p>
          <a:p>
            <a:pPr indent="0" lvl="0" marL="0" rtl="0" algn="ctr">
              <a:spcBef>
                <a:spcPts val="0"/>
              </a:spcBef>
              <a:spcAft>
                <a:spcPts val="0"/>
              </a:spcAft>
              <a:buNone/>
            </a:pPr>
            <a:r>
              <a:rPr lang="en-US" sz="1000">
                <a:solidFill>
                  <a:srgbClr val="434343"/>
                </a:solidFill>
              </a:rPr>
              <a:t>F1-Score: 69%</a:t>
            </a:r>
            <a:endParaRPr sz="1000">
              <a:solidFill>
                <a:srgbClr val="434343"/>
              </a:solidFill>
            </a:endParaRPr>
          </a:p>
        </p:txBody>
      </p:sp>
      <p:sp>
        <p:nvSpPr>
          <p:cNvPr id="374" name="Google Shape;374;g31a29fa0701_0_0"/>
          <p:cNvSpPr/>
          <p:nvPr/>
        </p:nvSpPr>
        <p:spPr>
          <a:xfrm>
            <a:off x="245950" y="2564588"/>
            <a:ext cx="1454700" cy="4485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Naive Bayes</a:t>
            </a:r>
            <a:endParaRPr sz="1000">
              <a:solidFill>
                <a:srgbClr val="434343"/>
              </a:solidFill>
            </a:endParaRPr>
          </a:p>
          <a:p>
            <a:pPr indent="0" lvl="0" marL="0" rtl="0" algn="ctr">
              <a:spcBef>
                <a:spcPts val="0"/>
              </a:spcBef>
              <a:spcAft>
                <a:spcPts val="0"/>
              </a:spcAft>
              <a:buNone/>
            </a:pPr>
            <a:r>
              <a:rPr lang="en-US" sz="800">
                <a:solidFill>
                  <a:srgbClr val="434343"/>
                </a:solidFill>
              </a:rPr>
              <a:t>(Without Stopwords)</a:t>
            </a:r>
            <a:endParaRPr sz="800">
              <a:solidFill>
                <a:srgbClr val="434343"/>
              </a:solidFill>
            </a:endParaRPr>
          </a:p>
          <a:p>
            <a:pPr indent="0" lvl="0" marL="0" rtl="0" algn="ctr">
              <a:spcBef>
                <a:spcPts val="0"/>
              </a:spcBef>
              <a:spcAft>
                <a:spcPts val="0"/>
              </a:spcAft>
              <a:buNone/>
            </a:pPr>
            <a:r>
              <a:rPr lang="en-US" sz="1000">
                <a:solidFill>
                  <a:srgbClr val="434343"/>
                </a:solidFill>
              </a:rPr>
              <a:t>F1-Score: 50%</a:t>
            </a:r>
            <a:endParaRPr sz="1000">
              <a:solidFill>
                <a:srgbClr val="434343"/>
              </a:solidFill>
            </a:endParaRPr>
          </a:p>
        </p:txBody>
      </p:sp>
      <p:sp>
        <p:nvSpPr>
          <p:cNvPr id="375" name="Google Shape;375;g31a29fa0701_0_0"/>
          <p:cNvSpPr/>
          <p:nvPr/>
        </p:nvSpPr>
        <p:spPr>
          <a:xfrm>
            <a:off x="245950" y="3303138"/>
            <a:ext cx="1454700" cy="4485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Logistics Regression</a:t>
            </a:r>
            <a:endParaRPr sz="1000">
              <a:solidFill>
                <a:srgbClr val="434343"/>
              </a:solidFill>
            </a:endParaRPr>
          </a:p>
          <a:p>
            <a:pPr indent="0" lvl="0" marL="0" rtl="0" algn="ctr">
              <a:spcBef>
                <a:spcPts val="0"/>
              </a:spcBef>
              <a:spcAft>
                <a:spcPts val="0"/>
              </a:spcAft>
              <a:buNone/>
            </a:pPr>
            <a:r>
              <a:rPr lang="en-US" sz="1000">
                <a:solidFill>
                  <a:srgbClr val="434343"/>
                </a:solidFill>
              </a:rPr>
              <a:t>(</a:t>
            </a:r>
            <a:r>
              <a:rPr lang="en-US" sz="800">
                <a:solidFill>
                  <a:srgbClr val="434343"/>
                </a:solidFill>
              </a:rPr>
              <a:t>Without Stopwords)</a:t>
            </a:r>
            <a:endParaRPr sz="800">
              <a:solidFill>
                <a:srgbClr val="434343"/>
              </a:solidFill>
            </a:endParaRPr>
          </a:p>
          <a:p>
            <a:pPr indent="0" lvl="0" marL="0" rtl="0" algn="ctr">
              <a:spcBef>
                <a:spcPts val="0"/>
              </a:spcBef>
              <a:spcAft>
                <a:spcPts val="0"/>
              </a:spcAft>
              <a:buNone/>
            </a:pPr>
            <a:r>
              <a:rPr lang="en-US" sz="1000">
                <a:solidFill>
                  <a:srgbClr val="434343"/>
                </a:solidFill>
              </a:rPr>
              <a:t>F1-Score: 68%</a:t>
            </a:r>
            <a:endParaRPr sz="1000">
              <a:solidFill>
                <a:srgbClr val="434343"/>
              </a:solidFill>
            </a:endParaRPr>
          </a:p>
        </p:txBody>
      </p:sp>
      <p:sp>
        <p:nvSpPr>
          <p:cNvPr id="376" name="Google Shape;376;g31a29fa0701_0_0"/>
          <p:cNvSpPr/>
          <p:nvPr/>
        </p:nvSpPr>
        <p:spPr>
          <a:xfrm>
            <a:off x="3589725" y="3286200"/>
            <a:ext cx="1454700" cy="4485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DistilBERT</a:t>
            </a:r>
            <a:endParaRPr sz="1000">
              <a:solidFill>
                <a:srgbClr val="434343"/>
              </a:solidFill>
            </a:endParaRPr>
          </a:p>
          <a:p>
            <a:pPr indent="0" lvl="0" marL="0" rtl="0" algn="ctr">
              <a:spcBef>
                <a:spcPts val="0"/>
              </a:spcBef>
              <a:spcAft>
                <a:spcPts val="0"/>
              </a:spcAft>
              <a:buNone/>
            </a:pPr>
            <a:r>
              <a:rPr lang="en-US" sz="800">
                <a:solidFill>
                  <a:srgbClr val="434343"/>
                </a:solidFill>
              </a:rPr>
              <a:t>(Combined Classes)</a:t>
            </a:r>
            <a:endParaRPr sz="800">
              <a:solidFill>
                <a:srgbClr val="434343"/>
              </a:solidFill>
            </a:endParaRPr>
          </a:p>
          <a:p>
            <a:pPr indent="0" lvl="0" marL="0" rtl="0" algn="ctr">
              <a:spcBef>
                <a:spcPts val="0"/>
              </a:spcBef>
              <a:spcAft>
                <a:spcPts val="0"/>
              </a:spcAft>
              <a:buNone/>
            </a:pPr>
            <a:r>
              <a:rPr lang="en-US" sz="1000">
                <a:solidFill>
                  <a:srgbClr val="434343"/>
                </a:solidFill>
              </a:rPr>
              <a:t>F1-Score:80.44%</a:t>
            </a:r>
            <a:endParaRPr sz="1000">
              <a:solidFill>
                <a:srgbClr val="434343"/>
              </a:solidFill>
            </a:endParaRPr>
          </a:p>
        </p:txBody>
      </p:sp>
      <p:sp>
        <p:nvSpPr>
          <p:cNvPr id="377" name="Google Shape;377;g31a29fa0701_0_0"/>
          <p:cNvSpPr/>
          <p:nvPr/>
        </p:nvSpPr>
        <p:spPr>
          <a:xfrm>
            <a:off x="3589725" y="1150150"/>
            <a:ext cx="1454700" cy="4485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BERT</a:t>
            </a:r>
            <a:endParaRPr sz="1000">
              <a:solidFill>
                <a:srgbClr val="434343"/>
              </a:solidFill>
            </a:endParaRPr>
          </a:p>
          <a:p>
            <a:pPr indent="0" lvl="0" marL="0" rtl="0" algn="ctr">
              <a:spcBef>
                <a:spcPts val="0"/>
              </a:spcBef>
              <a:spcAft>
                <a:spcPts val="0"/>
              </a:spcAft>
              <a:buNone/>
            </a:pPr>
            <a:r>
              <a:rPr lang="en-US" sz="800">
                <a:solidFill>
                  <a:srgbClr val="434343"/>
                </a:solidFill>
              </a:rPr>
              <a:t>(Combined Classes)</a:t>
            </a:r>
            <a:endParaRPr sz="800">
              <a:solidFill>
                <a:srgbClr val="434343"/>
              </a:solidFill>
            </a:endParaRPr>
          </a:p>
          <a:p>
            <a:pPr indent="0" lvl="0" marL="0" rtl="0" algn="ctr">
              <a:spcBef>
                <a:spcPts val="0"/>
              </a:spcBef>
              <a:spcAft>
                <a:spcPts val="0"/>
              </a:spcAft>
              <a:buNone/>
            </a:pPr>
            <a:r>
              <a:rPr lang="en-US" sz="1000">
                <a:solidFill>
                  <a:srgbClr val="434343"/>
                </a:solidFill>
              </a:rPr>
              <a:t>F1-Score: 81.48%</a:t>
            </a:r>
            <a:endParaRPr sz="1000">
              <a:solidFill>
                <a:srgbClr val="434343"/>
              </a:solidFill>
            </a:endParaRPr>
          </a:p>
        </p:txBody>
      </p:sp>
      <p:sp>
        <p:nvSpPr>
          <p:cNvPr id="378" name="Google Shape;378;g31a29fa0701_0_0"/>
          <p:cNvSpPr/>
          <p:nvPr/>
        </p:nvSpPr>
        <p:spPr>
          <a:xfrm>
            <a:off x="3589725" y="1803175"/>
            <a:ext cx="1454700" cy="4485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Bi-LSTM</a:t>
            </a:r>
            <a:endParaRPr sz="1000">
              <a:solidFill>
                <a:srgbClr val="434343"/>
              </a:solidFill>
            </a:endParaRPr>
          </a:p>
          <a:p>
            <a:pPr indent="0" lvl="0" marL="0" rtl="0" algn="ctr">
              <a:spcBef>
                <a:spcPts val="0"/>
              </a:spcBef>
              <a:spcAft>
                <a:spcPts val="0"/>
              </a:spcAft>
              <a:buNone/>
            </a:pPr>
            <a:r>
              <a:rPr lang="en-US" sz="800">
                <a:solidFill>
                  <a:srgbClr val="434343"/>
                </a:solidFill>
              </a:rPr>
              <a:t>(Similar Categories)</a:t>
            </a:r>
            <a:endParaRPr sz="800">
              <a:solidFill>
                <a:srgbClr val="434343"/>
              </a:solidFill>
            </a:endParaRPr>
          </a:p>
          <a:p>
            <a:pPr indent="0" lvl="0" marL="0" rtl="0" algn="ctr">
              <a:spcBef>
                <a:spcPts val="0"/>
              </a:spcBef>
              <a:spcAft>
                <a:spcPts val="0"/>
              </a:spcAft>
              <a:buNone/>
            </a:pPr>
            <a:r>
              <a:rPr lang="en-US" sz="1000">
                <a:solidFill>
                  <a:srgbClr val="434343"/>
                </a:solidFill>
              </a:rPr>
              <a:t>F1-Score: 67%</a:t>
            </a:r>
            <a:endParaRPr sz="1000">
              <a:solidFill>
                <a:srgbClr val="434343"/>
              </a:solidFill>
            </a:endParaRPr>
          </a:p>
        </p:txBody>
      </p:sp>
      <p:sp>
        <p:nvSpPr>
          <p:cNvPr id="379" name="Google Shape;379;g31a29fa0701_0_0"/>
          <p:cNvSpPr/>
          <p:nvPr/>
        </p:nvSpPr>
        <p:spPr>
          <a:xfrm>
            <a:off x="3589725" y="2547825"/>
            <a:ext cx="1454700" cy="4485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DistilBERT </a:t>
            </a:r>
            <a:endParaRPr sz="1000">
              <a:solidFill>
                <a:srgbClr val="434343"/>
              </a:solidFill>
            </a:endParaRPr>
          </a:p>
          <a:p>
            <a:pPr indent="0" lvl="0" marL="0" rtl="0" algn="ctr">
              <a:spcBef>
                <a:spcPts val="0"/>
              </a:spcBef>
              <a:spcAft>
                <a:spcPts val="0"/>
              </a:spcAft>
              <a:buNone/>
            </a:pPr>
            <a:r>
              <a:rPr lang="en-US" sz="800">
                <a:solidFill>
                  <a:srgbClr val="434343"/>
                </a:solidFill>
              </a:rPr>
              <a:t>(UnderSampling)</a:t>
            </a:r>
            <a:endParaRPr sz="800">
              <a:solidFill>
                <a:srgbClr val="434343"/>
              </a:solidFill>
            </a:endParaRPr>
          </a:p>
          <a:p>
            <a:pPr indent="0" lvl="0" marL="0" rtl="0" algn="ctr">
              <a:spcBef>
                <a:spcPts val="0"/>
              </a:spcBef>
              <a:spcAft>
                <a:spcPts val="0"/>
              </a:spcAft>
              <a:buNone/>
            </a:pPr>
            <a:r>
              <a:rPr lang="en-US" sz="1000">
                <a:solidFill>
                  <a:srgbClr val="434343"/>
                </a:solidFill>
              </a:rPr>
              <a:t>F1-Score: 79%</a:t>
            </a:r>
            <a:endParaRPr sz="1000">
              <a:solidFill>
                <a:srgbClr val="434343"/>
              </a:solidFill>
            </a:endParaRPr>
          </a:p>
        </p:txBody>
      </p:sp>
      <p:sp>
        <p:nvSpPr>
          <p:cNvPr id="380" name="Google Shape;380;g31a29fa0701_0_0"/>
          <p:cNvSpPr/>
          <p:nvPr/>
        </p:nvSpPr>
        <p:spPr>
          <a:xfrm>
            <a:off x="1935950" y="1500900"/>
            <a:ext cx="1454700" cy="4485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Logistics Regression</a:t>
            </a:r>
            <a:endParaRPr sz="1000">
              <a:solidFill>
                <a:srgbClr val="434343"/>
              </a:solidFill>
            </a:endParaRPr>
          </a:p>
          <a:p>
            <a:pPr indent="0" lvl="0" marL="0" rtl="0" algn="ctr">
              <a:spcBef>
                <a:spcPts val="0"/>
              </a:spcBef>
              <a:spcAft>
                <a:spcPts val="0"/>
              </a:spcAft>
              <a:buNone/>
            </a:pPr>
            <a:r>
              <a:rPr lang="en-US" sz="800">
                <a:solidFill>
                  <a:srgbClr val="434343"/>
                </a:solidFill>
              </a:rPr>
              <a:t>(With Stopwords)</a:t>
            </a:r>
            <a:endParaRPr sz="800">
              <a:solidFill>
                <a:srgbClr val="434343"/>
              </a:solidFill>
            </a:endParaRPr>
          </a:p>
          <a:p>
            <a:pPr indent="0" lvl="0" marL="0" rtl="0" algn="ctr">
              <a:spcBef>
                <a:spcPts val="0"/>
              </a:spcBef>
              <a:spcAft>
                <a:spcPts val="0"/>
              </a:spcAft>
              <a:buNone/>
            </a:pPr>
            <a:r>
              <a:rPr lang="en-US" sz="1000">
                <a:solidFill>
                  <a:srgbClr val="434343"/>
                </a:solidFill>
              </a:rPr>
              <a:t>F1-Score: 69%</a:t>
            </a:r>
            <a:endParaRPr sz="1000">
              <a:solidFill>
                <a:srgbClr val="434343"/>
              </a:solidFill>
            </a:endParaRPr>
          </a:p>
        </p:txBody>
      </p:sp>
      <p:sp>
        <p:nvSpPr>
          <p:cNvPr id="381" name="Google Shape;381;g31a29fa0701_0_0"/>
          <p:cNvSpPr/>
          <p:nvPr/>
        </p:nvSpPr>
        <p:spPr>
          <a:xfrm>
            <a:off x="1960275" y="2218175"/>
            <a:ext cx="1454700" cy="4485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Logistics Regression</a:t>
            </a:r>
            <a:endParaRPr sz="1000">
              <a:solidFill>
                <a:srgbClr val="434343"/>
              </a:solidFill>
            </a:endParaRPr>
          </a:p>
          <a:p>
            <a:pPr indent="0" lvl="0" marL="0" rtl="0" algn="ctr">
              <a:spcBef>
                <a:spcPts val="0"/>
              </a:spcBef>
              <a:spcAft>
                <a:spcPts val="0"/>
              </a:spcAft>
              <a:buNone/>
            </a:pPr>
            <a:r>
              <a:rPr lang="en-US" sz="800">
                <a:solidFill>
                  <a:srgbClr val="434343"/>
                </a:solidFill>
              </a:rPr>
              <a:t>(Without Stopwords)</a:t>
            </a:r>
            <a:endParaRPr sz="800">
              <a:solidFill>
                <a:srgbClr val="434343"/>
              </a:solidFill>
            </a:endParaRPr>
          </a:p>
          <a:p>
            <a:pPr indent="0" lvl="0" marL="0" rtl="0" algn="ctr">
              <a:spcBef>
                <a:spcPts val="0"/>
              </a:spcBef>
              <a:spcAft>
                <a:spcPts val="0"/>
              </a:spcAft>
              <a:buNone/>
            </a:pPr>
            <a:r>
              <a:rPr lang="en-US" sz="1000">
                <a:solidFill>
                  <a:srgbClr val="434343"/>
                </a:solidFill>
              </a:rPr>
              <a:t>F1-Score: 68%</a:t>
            </a:r>
            <a:endParaRPr sz="1000">
              <a:solidFill>
                <a:srgbClr val="434343"/>
              </a:solidFill>
            </a:endParaRPr>
          </a:p>
        </p:txBody>
      </p:sp>
      <p:sp>
        <p:nvSpPr>
          <p:cNvPr id="382" name="Google Shape;382;g31a29fa0701_0_0"/>
          <p:cNvSpPr/>
          <p:nvPr/>
        </p:nvSpPr>
        <p:spPr>
          <a:xfrm>
            <a:off x="5277650" y="2202175"/>
            <a:ext cx="1454700" cy="4485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DistilBERT</a:t>
            </a:r>
            <a:endParaRPr sz="1000">
              <a:solidFill>
                <a:srgbClr val="434343"/>
              </a:solidFill>
            </a:endParaRPr>
          </a:p>
          <a:p>
            <a:pPr indent="0" lvl="0" marL="0" rtl="0" algn="ctr">
              <a:spcBef>
                <a:spcPts val="0"/>
              </a:spcBef>
              <a:spcAft>
                <a:spcPts val="0"/>
              </a:spcAft>
              <a:buNone/>
            </a:pPr>
            <a:r>
              <a:rPr lang="en-US" sz="800">
                <a:solidFill>
                  <a:srgbClr val="434343"/>
                </a:solidFill>
              </a:rPr>
              <a:t>(Combined Classes)</a:t>
            </a:r>
            <a:endParaRPr sz="800">
              <a:solidFill>
                <a:srgbClr val="434343"/>
              </a:solidFill>
            </a:endParaRPr>
          </a:p>
          <a:p>
            <a:pPr indent="0" lvl="0" marL="0" rtl="0" algn="ctr">
              <a:spcBef>
                <a:spcPts val="0"/>
              </a:spcBef>
              <a:spcAft>
                <a:spcPts val="0"/>
              </a:spcAft>
              <a:buNone/>
            </a:pPr>
            <a:r>
              <a:rPr lang="en-US" sz="1000">
                <a:solidFill>
                  <a:srgbClr val="434343"/>
                </a:solidFill>
              </a:rPr>
              <a:t>F1-Score:80.44%</a:t>
            </a:r>
            <a:endParaRPr sz="1000">
              <a:solidFill>
                <a:srgbClr val="434343"/>
              </a:solidFill>
            </a:endParaRPr>
          </a:p>
        </p:txBody>
      </p:sp>
      <p:sp>
        <p:nvSpPr>
          <p:cNvPr id="383" name="Google Shape;383;g31a29fa0701_0_0"/>
          <p:cNvSpPr/>
          <p:nvPr/>
        </p:nvSpPr>
        <p:spPr>
          <a:xfrm>
            <a:off x="5277650" y="1449863"/>
            <a:ext cx="1454700" cy="4485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BERT</a:t>
            </a:r>
            <a:endParaRPr sz="1000">
              <a:solidFill>
                <a:srgbClr val="434343"/>
              </a:solidFill>
            </a:endParaRPr>
          </a:p>
          <a:p>
            <a:pPr indent="0" lvl="0" marL="0" rtl="0" algn="ctr">
              <a:spcBef>
                <a:spcPts val="0"/>
              </a:spcBef>
              <a:spcAft>
                <a:spcPts val="0"/>
              </a:spcAft>
              <a:buNone/>
            </a:pPr>
            <a:r>
              <a:rPr lang="en-US" sz="800">
                <a:solidFill>
                  <a:srgbClr val="434343"/>
                </a:solidFill>
              </a:rPr>
              <a:t>(Combined Classes)</a:t>
            </a:r>
            <a:endParaRPr sz="800">
              <a:solidFill>
                <a:srgbClr val="434343"/>
              </a:solidFill>
            </a:endParaRPr>
          </a:p>
          <a:p>
            <a:pPr indent="0" lvl="0" marL="0" rtl="0" algn="ctr">
              <a:spcBef>
                <a:spcPts val="0"/>
              </a:spcBef>
              <a:spcAft>
                <a:spcPts val="0"/>
              </a:spcAft>
              <a:buNone/>
            </a:pPr>
            <a:r>
              <a:rPr lang="en-US" sz="1000">
                <a:solidFill>
                  <a:srgbClr val="434343"/>
                </a:solidFill>
              </a:rPr>
              <a:t>F1-Score: 81.48%</a:t>
            </a:r>
            <a:endParaRPr sz="1000">
              <a:solidFill>
                <a:srgbClr val="434343"/>
              </a:solidFill>
            </a:endParaRPr>
          </a:p>
        </p:txBody>
      </p:sp>
      <p:sp>
        <p:nvSpPr>
          <p:cNvPr id="384" name="Google Shape;384;g31a29fa0701_0_0"/>
          <p:cNvSpPr/>
          <p:nvPr/>
        </p:nvSpPr>
        <p:spPr>
          <a:xfrm>
            <a:off x="1960275" y="3013100"/>
            <a:ext cx="1454700" cy="4485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Logistics Regression</a:t>
            </a:r>
            <a:endParaRPr sz="1000">
              <a:solidFill>
                <a:srgbClr val="434343"/>
              </a:solidFill>
            </a:endParaRPr>
          </a:p>
          <a:p>
            <a:pPr indent="0" lvl="0" marL="0" rtl="0" algn="ctr">
              <a:spcBef>
                <a:spcPts val="0"/>
              </a:spcBef>
              <a:spcAft>
                <a:spcPts val="0"/>
              </a:spcAft>
              <a:buNone/>
            </a:pPr>
            <a:r>
              <a:rPr lang="en-US" sz="800">
                <a:solidFill>
                  <a:srgbClr val="434343"/>
                </a:solidFill>
              </a:rPr>
              <a:t>(With Stopwords)</a:t>
            </a:r>
            <a:endParaRPr sz="800">
              <a:solidFill>
                <a:srgbClr val="434343"/>
              </a:solidFill>
            </a:endParaRPr>
          </a:p>
          <a:p>
            <a:pPr indent="0" lvl="0" marL="0" rtl="0" algn="ctr">
              <a:spcBef>
                <a:spcPts val="0"/>
              </a:spcBef>
              <a:spcAft>
                <a:spcPts val="0"/>
              </a:spcAft>
              <a:buNone/>
            </a:pPr>
            <a:r>
              <a:rPr lang="en-US" sz="1000">
                <a:solidFill>
                  <a:srgbClr val="434343"/>
                </a:solidFill>
              </a:rPr>
              <a:t>F1-Score: 69%</a:t>
            </a:r>
            <a:endParaRPr sz="1000">
              <a:solidFill>
                <a:srgbClr val="434343"/>
              </a:solidFill>
            </a:endParaRPr>
          </a:p>
        </p:txBody>
      </p:sp>
      <p:sp>
        <p:nvSpPr>
          <p:cNvPr id="385" name="Google Shape;385;g31a29fa0701_0_0"/>
          <p:cNvSpPr/>
          <p:nvPr/>
        </p:nvSpPr>
        <p:spPr>
          <a:xfrm>
            <a:off x="5277638" y="3013100"/>
            <a:ext cx="1454700" cy="4485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BERT</a:t>
            </a:r>
            <a:endParaRPr sz="1000">
              <a:solidFill>
                <a:srgbClr val="434343"/>
              </a:solidFill>
            </a:endParaRPr>
          </a:p>
          <a:p>
            <a:pPr indent="0" lvl="0" marL="0" rtl="0" algn="ctr">
              <a:spcBef>
                <a:spcPts val="0"/>
              </a:spcBef>
              <a:spcAft>
                <a:spcPts val="0"/>
              </a:spcAft>
              <a:buNone/>
            </a:pPr>
            <a:r>
              <a:rPr lang="en-US" sz="800">
                <a:solidFill>
                  <a:srgbClr val="434343"/>
                </a:solidFill>
              </a:rPr>
              <a:t>(Combined Classes)</a:t>
            </a:r>
            <a:endParaRPr sz="800">
              <a:solidFill>
                <a:srgbClr val="434343"/>
              </a:solidFill>
            </a:endParaRPr>
          </a:p>
          <a:p>
            <a:pPr indent="0" lvl="0" marL="0" rtl="0" algn="ctr">
              <a:spcBef>
                <a:spcPts val="0"/>
              </a:spcBef>
              <a:spcAft>
                <a:spcPts val="0"/>
              </a:spcAft>
              <a:buNone/>
            </a:pPr>
            <a:r>
              <a:rPr lang="en-US" sz="1000">
                <a:solidFill>
                  <a:srgbClr val="434343"/>
                </a:solidFill>
              </a:rPr>
              <a:t>F1-Score: 81.48%</a:t>
            </a:r>
            <a:endParaRPr sz="1000">
              <a:solidFill>
                <a:srgbClr val="434343"/>
              </a:solidFill>
            </a:endParaRPr>
          </a:p>
        </p:txBody>
      </p:sp>
      <p:pic>
        <p:nvPicPr>
          <p:cNvPr id="386" name="Google Shape;386;g31a29fa0701_0_0"/>
          <p:cNvPicPr preferRelativeResize="0"/>
          <p:nvPr/>
        </p:nvPicPr>
        <p:blipFill rotWithShape="1">
          <a:blip r:embed="rId4">
            <a:alphaModFix/>
          </a:blip>
          <a:srcRect b="-14155" l="0" r="0" t="0"/>
          <a:stretch/>
        </p:blipFill>
        <p:spPr>
          <a:xfrm>
            <a:off x="7528523" y="1148112"/>
            <a:ext cx="988001" cy="1052026"/>
          </a:xfrm>
          <a:prstGeom prst="rect">
            <a:avLst/>
          </a:prstGeom>
          <a:noFill/>
          <a:ln>
            <a:noFill/>
          </a:ln>
        </p:spPr>
      </p:pic>
      <p:sp>
        <p:nvSpPr>
          <p:cNvPr id="387" name="Google Shape;387;g31a29fa0701_0_0"/>
          <p:cNvSpPr/>
          <p:nvPr/>
        </p:nvSpPr>
        <p:spPr>
          <a:xfrm>
            <a:off x="7197225" y="2025426"/>
            <a:ext cx="1650600" cy="8340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t>BERT</a:t>
            </a:r>
            <a:endParaRPr b="1" sz="1000"/>
          </a:p>
          <a:p>
            <a:pPr indent="0" lvl="0" marL="0" rtl="0" algn="ctr">
              <a:spcBef>
                <a:spcPts val="0"/>
              </a:spcBef>
              <a:spcAft>
                <a:spcPts val="0"/>
              </a:spcAft>
              <a:buNone/>
            </a:pPr>
            <a:r>
              <a:rPr b="1" lang="en-US" sz="1000"/>
              <a:t>(Combined Classes)</a:t>
            </a:r>
            <a:endParaRPr b="1" sz="1000"/>
          </a:p>
          <a:p>
            <a:pPr indent="0" lvl="0" marL="0" rtl="0" algn="ctr">
              <a:spcBef>
                <a:spcPts val="0"/>
              </a:spcBef>
              <a:spcAft>
                <a:spcPts val="0"/>
              </a:spcAft>
              <a:buNone/>
            </a:pPr>
            <a:r>
              <a:rPr b="1" lang="en-US" sz="1000"/>
              <a:t>F1-Score: 81.48%</a:t>
            </a:r>
            <a:endParaRPr b="1" sz="1000"/>
          </a:p>
        </p:txBody>
      </p:sp>
      <p:sp>
        <p:nvSpPr>
          <p:cNvPr id="388" name="Google Shape;388;g31a29fa0701_0_0"/>
          <p:cNvSpPr/>
          <p:nvPr/>
        </p:nvSpPr>
        <p:spPr>
          <a:xfrm>
            <a:off x="3583750" y="4086975"/>
            <a:ext cx="3114900" cy="283800"/>
          </a:xfrm>
          <a:prstGeom prst="roundRect">
            <a:avLst>
              <a:gd fmla="val 16667" name="adj"/>
            </a:avLst>
          </a:prstGeom>
          <a:solidFill>
            <a:srgbClr val="F4A4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Advanced Models</a:t>
            </a:r>
            <a:endParaRPr sz="1000">
              <a:solidFill>
                <a:srgbClr val="434343"/>
              </a:solidFill>
            </a:endParaRPr>
          </a:p>
        </p:txBody>
      </p:sp>
      <p:sp>
        <p:nvSpPr>
          <p:cNvPr id="389" name="Google Shape;389;g31a29fa0701_0_0"/>
          <p:cNvSpPr/>
          <p:nvPr/>
        </p:nvSpPr>
        <p:spPr>
          <a:xfrm>
            <a:off x="212300" y="4086975"/>
            <a:ext cx="3190800" cy="283800"/>
          </a:xfrm>
          <a:prstGeom prst="roundRect">
            <a:avLst>
              <a:gd fmla="val 16667" name="adj"/>
            </a:avLst>
          </a:prstGeom>
          <a:solidFill>
            <a:srgbClr val="87AF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434343"/>
                </a:solidFill>
              </a:rPr>
              <a:t>Basic Models</a:t>
            </a:r>
            <a:endParaRPr sz="1000">
              <a:solidFill>
                <a:srgbClr val="434343"/>
              </a:solidFill>
            </a:endParaRPr>
          </a:p>
        </p:txBody>
      </p:sp>
      <p:sp>
        <p:nvSpPr>
          <p:cNvPr id="390" name="Google Shape;390;g31a29fa0701_0_0"/>
          <p:cNvSpPr/>
          <p:nvPr/>
        </p:nvSpPr>
        <p:spPr>
          <a:xfrm>
            <a:off x="245950" y="589625"/>
            <a:ext cx="8041500" cy="369300"/>
          </a:xfrm>
          <a:prstGeom prst="rightArrow">
            <a:avLst>
              <a:gd fmla="val 50000" name="adj1"/>
              <a:gd fmla="val 50000" name="adj2"/>
            </a:avLst>
          </a:prstGeom>
          <a:gradFill>
            <a:gsLst>
              <a:gs pos="0">
                <a:srgbClr val="DCECD5"/>
              </a:gs>
              <a:gs pos="100000">
                <a:srgbClr val="92BC81"/>
              </a:gs>
            </a:gsLst>
            <a:path path="circle">
              <a:fillToRect r="100%" t="100%"/>
            </a:path>
            <a:tileRect b="-100%" l="-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31695cfcdd2_0_65"/>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31695cfcdd2_0_65"/>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lang="en-US" sz="2500">
                <a:solidFill>
                  <a:schemeClr val="lt1"/>
                </a:solidFill>
                <a:latin typeface="Lato"/>
                <a:ea typeface="Lato"/>
                <a:cs typeface="Lato"/>
                <a:sym typeface="Lato"/>
              </a:rPr>
              <a:t>Models Comparison</a:t>
            </a:r>
            <a:endParaRPr b="0" i="0" sz="1400" u="none" cap="none" strike="noStrike">
              <a:solidFill>
                <a:srgbClr val="000000"/>
              </a:solidFill>
              <a:latin typeface="Arial"/>
              <a:ea typeface="Arial"/>
              <a:cs typeface="Arial"/>
              <a:sym typeface="Arial"/>
            </a:endParaRPr>
          </a:p>
        </p:txBody>
      </p:sp>
      <p:sp>
        <p:nvSpPr>
          <p:cNvPr id="397" name="Google Shape;397;g31695cfcdd2_0_65"/>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31695cfcdd2_0_65"/>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31695cfcdd2_0_65"/>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0" name="Google Shape;400;g31695cfcdd2_0_65"/>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401" name="Google Shape;401;g31695cfcdd2_0_65"/>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402" name="Google Shape;402;g31695cfcdd2_0_65"/>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graphicFrame>
        <p:nvGraphicFramePr>
          <p:cNvPr id="403" name="Google Shape;403;g31695cfcdd2_0_65"/>
          <p:cNvGraphicFramePr/>
          <p:nvPr/>
        </p:nvGraphicFramePr>
        <p:xfrm>
          <a:off x="463100" y="659163"/>
          <a:ext cx="3000000" cy="3000000"/>
        </p:xfrm>
        <a:graphic>
          <a:graphicData uri="http://schemas.openxmlformats.org/drawingml/2006/table">
            <a:tbl>
              <a:tblPr>
                <a:noFill/>
                <a:tableStyleId>{2A2B8B66-226A-4161-BA9B-B9AA57E63488}</a:tableStyleId>
              </a:tblPr>
              <a:tblGrid>
                <a:gridCol w="1213525"/>
                <a:gridCol w="1772300"/>
                <a:gridCol w="1994475"/>
                <a:gridCol w="1476100"/>
                <a:gridCol w="1764600"/>
              </a:tblGrid>
              <a:tr h="881450">
                <a:tc>
                  <a:txBody>
                    <a:bodyPr/>
                    <a:lstStyle/>
                    <a:p>
                      <a:pPr indent="0" lvl="0" marL="0" rtl="0" algn="ctr">
                        <a:spcBef>
                          <a:spcPts val="0"/>
                        </a:spcBef>
                        <a:spcAft>
                          <a:spcPts val="0"/>
                        </a:spcAft>
                        <a:buNone/>
                      </a:pPr>
                      <a:r>
                        <a:rPr b="1" lang="en-US">
                          <a:solidFill>
                            <a:srgbClr val="434343"/>
                          </a:solidFill>
                        </a:rPr>
                        <a:t>Metrics</a:t>
                      </a:r>
                      <a:endParaRPr b="1">
                        <a:solidFill>
                          <a:srgbClr val="434343"/>
                        </a:solidFill>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b="1" lang="en-US">
                          <a:solidFill>
                            <a:srgbClr val="434343"/>
                          </a:solidFill>
                        </a:rPr>
                        <a:t>Logistic Regression</a:t>
                      </a:r>
                      <a:endParaRPr b="1">
                        <a:solidFill>
                          <a:srgbClr val="434343"/>
                        </a:solidFill>
                      </a:endParaRPr>
                    </a:p>
                    <a:p>
                      <a:pPr indent="0" lvl="0" marL="0" rtl="0" algn="ctr">
                        <a:spcBef>
                          <a:spcPts val="0"/>
                        </a:spcBef>
                        <a:spcAft>
                          <a:spcPts val="0"/>
                        </a:spcAft>
                        <a:buNone/>
                      </a:pPr>
                      <a:r>
                        <a:rPr b="1" lang="en-US">
                          <a:solidFill>
                            <a:srgbClr val="434343"/>
                          </a:solidFill>
                        </a:rPr>
                        <a:t>(With Stop-Words)</a:t>
                      </a:r>
                      <a:endParaRPr b="1">
                        <a:solidFill>
                          <a:srgbClr val="434343"/>
                        </a:solidFill>
                      </a:endParaRPr>
                    </a:p>
                  </a:txBody>
                  <a:tcPr marT="91425" marB="91425" marR="91425" marL="91425">
                    <a:solidFill>
                      <a:srgbClr val="9FC5E8"/>
                    </a:solidFill>
                  </a:tcPr>
                </a:tc>
                <a:tc>
                  <a:txBody>
                    <a:bodyPr/>
                    <a:lstStyle/>
                    <a:p>
                      <a:pPr indent="0" lvl="0" marL="0" rtl="0" algn="ctr">
                        <a:spcBef>
                          <a:spcPts val="0"/>
                        </a:spcBef>
                        <a:spcAft>
                          <a:spcPts val="0"/>
                        </a:spcAft>
                        <a:buClr>
                          <a:schemeClr val="dk1"/>
                        </a:buClr>
                        <a:buSzPts val="1100"/>
                        <a:buFont typeface="Arial"/>
                        <a:buNone/>
                      </a:pPr>
                      <a:r>
                        <a:rPr b="1" lang="en-US">
                          <a:solidFill>
                            <a:srgbClr val="434343"/>
                          </a:solidFill>
                        </a:rPr>
                        <a:t>Logistic Regression</a:t>
                      </a:r>
                      <a:endParaRPr b="1">
                        <a:solidFill>
                          <a:srgbClr val="434343"/>
                        </a:solidFill>
                      </a:endParaRPr>
                    </a:p>
                    <a:p>
                      <a:pPr indent="0" lvl="0" marL="0" rtl="0" algn="ctr">
                        <a:spcBef>
                          <a:spcPts val="0"/>
                        </a:spcBef>
                        <a:spcAft>
                          <a:spcPts val="0"/>
                        </a:spcAft>
                        <a:buClr>
                          <a:schemeClr val="dk1"/>
                        </a:buClr>
                        <a:buSzPts val="1100"/>
                        <a:buFont typeface="Arial"/>
                        <a:buNone/>
                      </a:pPr>
                      <a:r>
                        <a:rPr b="1" lang="en-US">
                          <a:solidFill>
                            <a:srgbClr val="434343"/>
                          </a:solidFill>
                        </a:rPr>
                        <a:t>(Without Stop-Words)</a:t>
                      </a:r>
                      <a:endParaRPr b="1">
                        <a:solidFill>
                          <a:srgbClr val="434343"/>
                        </a:solidFill>
                      </a:endParaRPr>
                    </a:p>
                    <a:p>
                      <a:pPr indent="0" lvl="0" marL="0" rtl="0" algn="ctr">
                        <a:spcBef>
                          <a:spcPts val="0"/>
                        </a:spcBef>
                        <a:spcAft>
                          <a:spcPts val="0"/>
                        </a:spcAft>
                        <a:buNone/>
                      </a:pPr>
                      <a:r>
                        <a:t/>
                      </a:r>
                      <a:endParaRPr b="1">
                        <a:solidFill>
                          <a:srgbClr val="434343"/>
                        </a:solidFill>
                      </a:endParaRPr>
                    </a:p>
                  </a:txBody>
                  <a:tcPr marT="91425" marB="91425" marR="91425" marL="91425">
                    <a:solidFill>
                      <a:srgbClr val="9FC5E8"/>
                    </a:solidFill>
                  </a:tcPr>
                </a:tc>
                <a:tc>
                  <a:txBody>
                    <a:bodyPr/>
                    <a:lstStyle/>
                    <a:p>
                      <a:pPr indent="0" lvl="0" marL="0" rtl="0" algn="ctr">
                        <a:spcBef>
                          <a:spcPts val="0"/>
                        </a:spcBef>
                        <a:spcAft>
                          <a:spcPts val="0"/>
                        </a:spcAft>
                        <a:buNone/>
                      </a:pPr>
                      <a:r>
                        <a:rPr b="1" lang="en-US">
                          <a:solidFill>
                            <a:srgbClr val="434343"/>
                          </a:solidFill>
                        </a:rPr>
                        <a:t>Bi-LSTM Model</a:t>
                      </a:r>
                      <a:endParaRPr b="1">
                        <a:solidFill>
                          <a:srgbClr val="434343"/>
                        </a:solidFill>
                      </a:endParaRPr>
                    </a:p>
                  </a:txBody>
                  <a:tcPr marT="91425" marB="91425" marR="91425" marL="91425">
                    <a:solidFill>
                      <a:srgbClr val="9FC5E8"/>
                    </a:solidFill>
                  </a:tcPr>
                </a:tc>
                <a:tc>
                  <a:txBody>
                    <a:bodyPr/>
                    <a:lstStyle/>
                    <a:p>
                      <a:pPr indent="0" lvl="0" marL="0" rtl="0" algn="ctr">
                        <a:spcBef>
                          <a:spcPts val="0"/>
                        </a:spcBef>
                        <a:spcAft>
                          <a:spcPts val="0"/>
                        </a:spcAft>
                        <a:buNone/>
                      </a:pPr>
                      <a:r>
                        <a:rPr b="1" lang="en-US">
                          <a:solidFill>
                            <a:srgbClr val="434343"/>
                          </a:solidFill>
                        </a:rPr>
                        <a:t>BERT </a:t>
                      </a:r>
                      <a:endParaRPr b="1">
                        <a:solidFill>
                          <a:srgbClr val="434343"/>
                        </a:solidFill>
                      </a:endParaRPr>
                    </a:p>
                    <a:p>
                      <a:pPr indent="0" lvl="0" marL="0" rtl="0" algn="ctr">
                        <a:spcBef>
                          <a:spcPts val="0"/>
                        </a:spcBef>
                        <a:spcAft>
                          <a:spcPts val="0"/>
                        </a:spcAft>
                        <a:buNone/>
                      </a:pPr>
                      <a:r>
                        <a:rPr b="1" lang="en-US">
                          <a:solidFill>
                            <a:srgbClr val="434343"/>
                          </a:solidFill>
                        </a:rPr>
                        <a:t>(Best Model)</a:t>
                      </a:r>
                      <a:endParaRPr b="1">
                        <a:solidFill>
                          <a:srgbClr val="434343"/>
                        </a:solidFill>
                      </a:endParaRPr>
                    </a:p>
                  </a:txBody>
                  <a:tcPr marT="91425" marB="91425" marR="91425" marL="91425">
                    <a:solidFill>
                      <a:srgbClr val="9FC5E8"/>
                    </a:solidFill>
                  </a:tcPr>
                </a:tc>
              </a:tr>
              <a:tr h="371275">
                <a:tc>
                  <a:txBody>
                    <a:bodyPr/>
                    <a:lstStyle/>
                    <a:p>
                      <a:pPr indent="0" lvl="0" marL="0" rtl="0" algn="ctr">
                        <a:spcBef>
                          <a:spcPts val="0"/>
                        </a:spcBef>
                        <a:spcAft>
                          <a:spcPts val="0"/>
                        </a:spcAft>
                        <a:buNone/>
                      </a:pPr>
                      <a:r>
                        <a:rPr lang="en-US">
                          <a:solidFill>
                            <a:srgbClr val="434343"/>
                          </a:solidFill>
                        </a:rPr>
                        <a:t>Accuracy</a:t>
                      </a:r>
                      <a:endParaRPr>
                        <a:solidFill>
                          <a:srgbClr val="434343"/>
                        </a:solidFill>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lang="en-US" sz="1300">
                          <a:solidFill>
                            <a:srgbClr val="434343"/>
                          </a:solidFill>
                        </a:rPr>
                        <a:t>71%</a:t>
                      </a:r>
                      <a:endParaRPr sz="1300">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70%</a:t>
                      </a:r>
                      <a:endParaRPr>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66%</a:t>
                      </a:r>
                      <a:endParaRPr>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82%</a:t>
                      </a:r>
                      <a:endParaRPr>
                        <a:solidFill>
                          <a:srgbClr val="434343"/>
                        </a:solidFill>
                      </a:endParaRPr>
                    </a:p>
                  </a:txBody>
                  <a:tcPr marT="91425" marB="91425" marR="91425" marL="91425" anchor="ctr">
                    <a:solidFill>
                      <a:srgbClr val="93C47D"/>
                    </a:solidFill>
                  </a:tcPr>
                </a:tc>
              </a:tr>
              <a:tr h="432975">
                <a:tc>
                  <a:txBody>
                    <a:bodyPr/>
                    <a:lstStyle/>
                    <a:p>
                      <a:pPr indent="0" lvl="0" marL="0" rtl="0" algn="ctr">
                        <a:spcBef>
                          <a:spcPts val="0"/>
                        </a:spcBef>
                        <a:spcAft>
                          <a:spcPts val="0"/>
                        </a:spcAft>
                        <a:buNone/>
                      </a:pPr>
                      <a:r>
                        <a:rPr lang="en-US">
                          <a:solidFill>
                            <a:srgbClr val="434343"/>
                          </a:solidFill>
                        </a:rPr>
                        <a:t>Precision</a:t>
                      </a:r>
                      <a:endParaRPr>
                        <a:solidFill>
                          <a:srgbClr val="434343"/>
                        </a:solidFill>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lang="en-US">
                          <a:solidFill>
                            <a:srgbClr val="434343"/>
                          </a:solidFill>
                        </a:rPr>
                        <a:t>69%</a:t>
                      </a:r>
                      <a:endParaRPr>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70%</a:t>
                      </a:r>
                      <a:endParaRPr>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67%</a:t>
                      </a:r>
                      <a:endParaRPr>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81%</a:t>
                      </a:r>
                      <a:endParaRPr>
                        <a:solidFill>
                          <a:srgbClr val="434343"/>
                        </a:solidFill>
                      </a:endParaRPr>
                    </a:p>
                  </a:txBody>
                  <a:tcPr marT="91425" marB="91425" marR="91425" marL="91425" anchor="ctr">
                    <a:solidFill>
                      <a:srgbClr val="93C47D"/>
                    </a:solidFill>
                  </a:tcPr>
                </a:tc>
              </a:tr>
              <a:tr h="513525">
                <a:tc>
                  <a:txBody>
                    <a:bodyPr/>
                    <a:lstStyle/>
                    <a:p>
                      <a:pPr indent="0" lvl="0" marL="0" rtl="0" algn="ctr">
                        <a:spcBef>
                          <a:spcPts val="0"/>
                        </a:spcBef>
                        <a:spcAft>
                          <a:spcPts val="0"/>
                        </a:spcAft>
                        <a:buNone/>
                      </a:pPr>
                      <a:r>
                        <a:rPr lang="en-US">
                          <a:solidFill>
                            <a:srgbClr val="434343"/>
                          </a:solidFill>
                        </a:rPr>
                        <a:t>Recall </a:t>
                      </a:r>
                      <a:endParaRPr>
                        <a:solidFill>
                          <a:srgbClr val="434343"/>
                        </a:solidFill>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lang="en-US">
                          <a:solidFill>
                            <a:srgbClr val="434343"/>
                          </a:solidFill>
                        </a:rPr>
                        <a:t>60%</a:t>
                      </a:r>
                      <a:endParaRPr>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60%</a:t>
                      </a:r>
                      <a:endParaRPr>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66%</a:t>
                      </a:r>
                      <a:endParaRPr>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82%</a:t>
                      </a:r>
                      <a:endParaRPr>
                        <a:solidFill>
                          <a:srgbClr val="434343"/>
                        </a:solidFill>
                      </a:endParaRPr>
                    </a:p>
                  </a:txBody>
                  <a:tcPr marT="91425" marB="91425" marR="91425" marL="91425" anchor="ctr">
                    <a:solidFill>
                      <a:srgbClr val="93C47D"/>
                    </a:solidFill>
                  </a:tcPr>
                </a:tc>
              </a:tr>
              <a:tr h="452925">
                <a:tc>
                  <a:txBody>
                    <a:bodyPr/>
                    <a:lstStyle/>
                    <a:p>
                      <a:pPr indent="0" lvl="0" marL="0" rtl="0" algn="ctr">
                        <a:spcBef>
                          <a:spcPts val="0"/>
                        </a:spcBef>
                        <a:spcAft>
                          <a:spcPts val="0"/>
                        </a:spcAft>
                        <a:buNone/>
                      </a:pPr>
                      <a:r>
                        <a:rPr lang="en-US">
                          <a:solidFill>
                            <a:srgbClr val="434343"/>
                          </a:solidFill>
                        </a:rPr>
                        <a:t>F1</a:t>
                      </a:r>
                      <a:r>
                        <a:rPr lang="en-US" sz="1300">
                          <a:solidFill>
                            <a:srgbClr val="434343"/>
                          </a:solidFill>
                        </a:rPr>
                        <a:t>-</a:t>
                      </a:r>
                      <a:r>
                        <a:rPr lang="en-US">
                          <a:solidFill>
                            <a:srgbClr val="434343"/>
                          </a:solidFill>
                        </a:rPr>
                        <a:t>Score</a:t>
                      </a:r>
                      <a:endParaRPr>
                        <a:solidFill>
                          <a:srgbClr val="434343"/>
                        </a:solidFill>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lang="en-US">
                          <a:solidFill>
                            <a:srgbClr val="434343"/>
                          </a:solidFill>
                        </a:rPr>
                        <a:t>69%</a:t>
                      </a:r>
                      <a:endParaRPr>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68%</a:t>
                      </a:r>
                      <a:endParaRPr>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67%</a:t>
                      </a:r>
                      <a:endParaRPr>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a:solidFill>
                            <a:srgbClr val="434343"/>
                          </a:solidFill>
                        </a:rPr>
                        <a:t>81%</a:t>
                      </a:r>
                      <a:endParaRPr>
                        <a:solidFill>
                          <a:srgbClr val="434343"/>
                        </a:solidFill>
                      </a:endParaRPr>
                    </a:p>
                  </a:txBody>
                  <a:tcPr marT="91425" marB="91425" marR="91425" marL="91425" anchor="ctr">
                    <a:solidFill>
                      <a:srgbClr val="93C47D"/>
                    </a:solidFill>
                  </a:tcPr>
                </a:tc>
              </a:tr>
              <a:tr h="643975">
                <a:tc>
                  <a:txBody>
                    <a:bodyPr/>
                    <a:lstStyle/>
                    <a:p>
                      <a:pPr indent="0" lvl="0" marL="0" rtl="0" algn="ctr">
                        <a:spcBef>
                          <a:spcPts val="0"/>
                        </a:spcBef>
                        <a:spcAft>
                          <a:spcPts val="0"/>
                        </a:spcAft>
                        <a:buNone/>
                      </a:pPr>
                      <a:r>
                        <a:rPr lang="en-US" sz="1300">
                          <a:solidFill>
                            <a:srgbClr val="434343"/>
                          </a:solidFill>
                        </a:rPr>
                        <a:t>Reasoning</a:t>
                      </a:r>
                      <a:endParaRPr sz="1300">
                        <a:solidFill>
                          <a:srgbClr val="434343"/>
                        </a:solidFill>
                      </a:endParaRPr>
                    </a:p>
                  </a:txBody>
                  <a:tcPr marT="91425" marB="91425" marR="91425" marL="91425" anchor="ctr">
                    <a:solidFill>
                      <a:srgbClr val="9FC5E8"/>
                    </a:solidFill>
                  </a:tcPr>
                </a:tc>
                <a:tc>
                  <a:txBody>
                    <a:bodyPr/>
                    <a:lstStyle/>
                    <a:p>
                      <a:pPr indent="0" lvl="0" marL="0" rtl="0" algn="ctr">
                        <a:spcBef>
                          <a:spcPts val="0"/>
                        </a:spcBef>
                        <a:spcAft>
                          <a:spcPts val="0"/>
                        </a:spcAft>
                        <a:buNone/>
                      </a:pPr>
                      <a:r>
                        <a:rPr lang="en-US" sz="1200">
                          <a:solidFill>
                            <a:srgbClr val="434343"/>
                          </a:solidFill>
                        </a:rPr>
                        <a:t>High accuracy but low recall, indicating too many wrong predictions</a:t>
                      </a:r>
                      <a:endParaRPr sz="1200">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sz="1200">
                          <a:solidFill>
                            <a:srgbClr val="434343"/>
                          </a:solidFill>
                        </a:rPr>
                        <a:t>Logistic regression with stop words</a:t>
                      </a:r>
                      <a:r>
                        <a:rPr lang="en-US" sz="1200">
                          <a:solidFill>
                            <a:srgbClr val="434343"/>
                          </a:solidFill>
                        </a:rPr>
                        <a:t> performing a bit better</a:t>
                      </a:r>
                      <a:endParaRPr sz="1200">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sz="1200">
                          <a:solidFill>
                            <a:srgbClr val="434343"/>
                          </a:solidFill>
                        </a:rPr>
                        <a:t>Increase in recall indicates better understanding</a:t>
                      </a:r>
                      <a:endParaRPr sz="1200">
                        <a:solidFill>
                          <a:srgbClr val="434343"/>
                        </a:solidFill>
                      </a:endParaRPr>
                    </a:p>
                  </a:txBody>
                  <a:tcPr marT="91425" marB="91425" marR="91425" marL="91425" anchor="ctr"/>
                </a:tc>
                <a:tc>
                  <a:txBody>
                    <a:bodyPr/>
                    <a:lstStyle/>
                    <a:p>
                      <a:pPr indent="0" lvl="0" marL="0" rtl="0" algn="ctr">
                        <a:spcBef>
                          <a:spcPts val="0"/>
                        </a:spcBef>
                        <a:spcAft>
                          <a:spcPts val="0"/>
                        </a:spcAft>
                        <a:buNone/>
                      </a:pPr>
                      <a:r>
                        <a:rPr lang="en-US" sz="1200">
                          <a:solidFill>
                            <a:srgbClr val="434343"/>
                          </a:solidFill>
                        </a:rPr>
                        <a:t>High F1-recall, context understanding has increased </a:t>
                      </a:r>
                      <a:r>
                        <a:rPr lang="en-US" sz="1200">
                          <a:solidFill>
                            <a:srgbClr val="434343"/>
                          </a:solidFill>
                        </a:rPr>
                        <a:t>significantly.</a:t>
                      </a:r>
                      <a:r>
                        <a:rPr lang="en-US" sz="1200">
                          <a:solidFill>
                            <a:srgbClr val="434343"/>
                          </a:solidFill>
                        </a:rPr>
                        <a:t> </a:t>
                      </a:r>
                      <a:endParaRPr sz="1200">
                        <a:solidFill>
                          <a:srgbClr val="434343"/>
                        </a:solidFill>
                      </a:endParaRPr>
                    </a:p>
                  </a:txBody>
                  <a:tcPr marT="91425" marB="91425" marR="91425" marL="91425" anchor="ctr">
                    <a:solidFill>
                      <a:srgbClr val="93C47D"/>
                    </a:solidFill>
                  </a:tcPr>
                </a:tc>
              </a:tr>
            </a:tbl>
          </a:graphicData>
        </a:graphic>
      </p:graphicFrame>
      <p:pic>
        <p:nvPicPr>
          <p:cNvPr id="404" name="Google Shape;404;g31695cfcdd2_0_65"/>
          <p:cNvPicPr preferRelativeResize="0"/>
          <p:nvPr/>
        </p:nvPicPr>
        <p:blipFill>
          <a:blip r:embed="rId4">
            <a:alphaModFix/>
          </a:blip>
          <a:stretch>
            <a:fillRect/>
          </a:stretch>
        </p:blipFill>
        <p:spPr>
          <a:xfrm>
            <a:off x="7556013" y="1214825"/>
            <a:ext cx="381300" cy="38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31695cfcdd2_0_107"/>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31695cfcdd2_0_107"/>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lang="en-US" sz="2500">
                <a:solidFill>
                  <a:schemeClr val="lt1"/>
                </a:solidFill>
                <a:latin typeface="Lato"/>
                <a:ea typeface="Lato"/>
                <a:cs typeface="Lato"/>
                <a:sym typeface="Lato"/>
              </a:rPr>
              <a:t>Champion Model</a:t>
            </a:r>
            <a:endParaRPr b="0" i="0" sz="1400" u="none" cap="none" strike="noStrike">
              <a:solidFill>
                <a:srgbClr val="000000"/>
              </a:solidFill>
              <a:latin typeface="Arial"/>
              <a:ea typeface="Arial"/>
              <a:cs typeface="Arial"/>
              <a:sym typeface="Arial"/>
            </a:endParaRPr>
          </a:p>
        </p:txBody>
      </p:sp>
      <p:sp>
        <p:nvSpPr>
          <p:cNvPr id="411" name="Google Shape;411;g31695cfcdd2_0_107"/>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31695cfcdd2_0_107"/>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31695cfcdd2_0_107"/>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4" name="Google Shape;414;g31695cfcdd2_0_107"/>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415" name="Google Shape;415;g31695cfcdd2_0_107"/>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416" name="Google Shape;416;g31695cfcdd2_0_107"/>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417" name="Google Shape;417;g31695cfcdd2_0_107"/>
          <p:cNvPicPr preferRelativeResize="0"/>
          <p:nvPr/>
        </p:nvPicPr>
        <p:blipFill rotWithShape="1">
          <a:blip r:embed="rId4">
            <a:alphaModFix/>
          </a:blip>
          <a:srcRect b="2149" l="0" r="882" t="1455"/>
          <a:stretch/>
        </p:blipFill>
        <p:spPr>
          <a:xfrm>
            <a:off x="448500" y="769950"/>
            <a:ext cx="5192501" cy="3703137"/>
          </a:xfrm>
          <a:prstGeom prst="rect">
            <a:avLst/>
          </a:prstGeom>
          <a:noFill/>
          <a:ln>
            <a:noFill/>
          </a:ln>
        </p:spPr>
      </p:pic>
      <p:sp>
        <p:nvSpPr>
          <p:cNvPr id="418" name="Google Shape;418;g31695cfcdd2_0_107"/>
          <p:cNvSpPr/>
          <p:nvPr/>
        </p:nvSpPr>
        <p:spPr>
          <a:xfrm>
            <a:off x="5849700" y="771525"/>
            <a:ext cx="2782200" cy="3703200"/>
          </a:xfrm>
          <a:prstGeom prst="rect">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434343"/>
                </a:solidFill>
              </a:rPr>
              <a:t>Top Performing Categories</a:t>
            </a:r>
            <a:endParaRPr b="1" sz="1200">
              <a:solidFill>
                <a:srgbClr val="434343"/>
              </a:solidFill>
            </a:endParaRPr>
          </a:p>
          <a:p>
            <a:pPr indent="0" lvl="0" marL="0" rtl="0" algn="l">
              <a:spcBef>
                <a:spcPts val="0"/>
              </a:spcBef>
              <a:spcAft>
                <a:spcPts val="0"/>
              </a:spcAft>
              <a:buNone/>
            </a:pPr>
            <a:r>
              <a:t/>
            </a:r>
            <a:endParaRPr b="1" sz="1200">
              <a:solidFill>
                <a:srgbClr val="434343"/>
              </a:solidFill>
            </a:endParaRPr>
          </a:p>
          <a:p>
            <a:pPr indent="-304800" lvl="0" marL="457200" rtl="0" algn="l">
              <a:spcBef>
                <a:spcPts val="0"/>
              </a:spcBef>
              <a:spcAft>
                <a:spcPts val="0"/>
              </a:spcAft>
              <a:buClr>
                <a:srgbClr val="434343"/>
              </a:buClr>
              <a:buSzPts val="1200"/>
              <a:buChar char="●"/>
            </a:pPr>
            <a:r>
              <a:rPr b="1" lang="en-US" sz="1200">
                <a:solidFill>
                  <a:srgbClr val="434343"/>
                </a:solidFill>
              </a:rPr>
              <a:t>Politics: </a:t>
            </a:r>
            <a:r>
              <a:rPr lang="en-US" sz="1200">
                <a:solidFill>
                  <a:srgbClr val="434343"/>
                </a:solidFill>
              </a:rPr>
              <a:t>Precision,recall and F1 score all at </a:t>
            </a:r>
            <a:r>
              <a:rPr b="1" lang="en-US" sz="1200">
                <a:solidFill>
                  <a:srgbClr val="434343"/>
                </a:solidFill>
              </a:rPr>
              <a:t>89%</a:t>
            </a:r>
            <a:endParaRPr b="1" sz="1200">
              <a:solidFill>
                <a:srgbClr val="434343"/>
              </a:solidFill>
            </a:endParaRPr>
          </a:p>
          <a:p>
            <a:pPr indent="-304800" lvl="0" marL="457200" rtl="0" algn="l">
              <a:spcBef>
                <a:spcPts val="0"/>
              </a:spcBef>
              <a:spcAft>
                <a:spcPts val="0"/>
              </a:spcAft>
              <a:buClr>
                <a:srgbClr val="434343"/>
              </a:buClr>
              <a:buSzPts val="1200"/>
              <a:buChar char="●"/>
            </a:pPr>
            <a:r>
              <a:rPr b="1" lang="en-US" sz="1200">
                <a:solidFill>
                  <a:srgbClr val="434343"/>
                </a:solidFill>
              </a:rPr>
              <a:t>Style and Beauty</a:t>
            </a:r>
            <a:r>
              <a:rPr b="1" lang="en-US" sz="1000">
                <a:solidFill>
                  <a:srgbClr val="434343"/>
                </a:solidFill>
              </a:rPr>
              <a:t>: </a:t>
            </a:r>
            <a:r>
              <a:rPr lang="en-US" sz="1200">
                <a:solidFill>
                  <a:srgbClr val="434343"/>
                </a:solidFill>
              </a:rPr>
              <a:t>Excellent F1-Score of </a:t>
            </a:r>
            <a:r>
              <a:rPr b="1" lang="en-US" sz="1200">
                <a:solidFill>
                  <a:srgbClr val="434343"/>
                </a:solidFill>
              </a:rPr>
              <a:t>87%</a:t>
            </a:r>
            <a:endParaRPr b="1" sz="1200">
              <a:solidFill>
                <a:srgbClr val="434343"/>
              </a:solidFill>
            </a:endParaRPr>
          </a:p>
          <a:p>
            <a:pPr indent="-304800" lvl="0" marL="457200" rtl="0" algn="l">
              <a:spcBef>
                <a:spcPts val="0"/>
              </a:spcBef>
              <a:spcAft>
                <a:spcPts val="0"/>
              </a:spcAft>
              <a:buClr>
                <a:srgbClr val="434343"/>
              </a:buClr>
              <a:buSzPts val="1200"/>
              <a:buChar char="●"/>
            </a:pPr>
            <a:r>
              <a:rPr b="1" lang="en-US" sz="1200">
                <a:solidFill>
                  <a:srgbClr val="434343"/>
                </a:solidFill>
              </a:rPr>
              <a:t>Travel:  </a:t>
            </a:r>
            <a:r>
              <a:rPr lang="en-US" sz="1200">
                <a:solidFill>
                  <a:srgbClr val="434343"/>
                </a:solidFill>
              </a:rPr>
              <a:t>High Recall</a:t>
            </a:r>
            <a:r>
              <a:rPr b="1" lang="en-US" sz="1200">
                <a:solidFill>
                  <a:srgbClr val="434343"/>
                </a:solidFill>
              </a:rPr>
              <a:t> 87%</a:t>
            </a:r>
            <a:r>
              <a:rPr lang="en-US" sz="1200">
                <a:solidFill>
                  <a:srgbClr val="434343"/>
                </a:solidFill>
              </a:rPr>
              <a:t> and F1 score (</a:t>
            </a:r>
            <a:r>
              <a:rPr b="1" lang="en-US" sz="1200">
                <a:solidFill>
                  <a:srgbClr val="434343"/>
                </a:solidFill>
              </a:rPr>
              <a:t>84%</a:t>
            </a:r>
            <a:r>
              <a:rPr lang="en-US" sz="1200">
                <a:solidFill>
                  <a:srgbClr val="434343"/>
                </a:solidFill>
              </a:rPr>
              <a:t>).</a:t>
            </a:r>
            <a:endParaRPr sz="1200">
              <a:solidFill>
                <a:srgbClr val="434343"/>
              </a:solidFill>
            </a:endParaRPr>
          </a:p>
          <a:p>
            <a:pPr indent="0" lvl="0" marL="0" rtl="0" algn="l">
              <a:spcBef>
                <a:spcPts val="0"/>
              </a:spcBef>
              <a:spcAft>
                <a:spcPts val="0"/>
              </a:spcAft>
              <a:buNone/>
            </a:pPr>
            <a:r>
              <a:t/>
            </a:r>
            <a:endParaRPr sz="1200">
              <a:solidFill>
                <a:srgbClr val="434343"/>
              </a:solidFill>
            </a:endParaRPr>
          </a:p>
          <a:p>
            <a:pPr indent="0" lvl="0" marL="0" rtl="0" algn="l">
              <a:spcBef>
                <a:spcPts val="0"/>
              </a:spcBef>
              <a:spcAft>
                <a:spcPts val="0"/>
              </a:spcAft>
              <a:buNone/>
            </a:pPr>
            <a:r>
              <a:rPr b="1" lang="en-US" sz="1200">
                <a:solidFill>
                  <a:srgbClr val="434343"/>
                </a:solidFill>
              </a:rPr>
              <a:t>Imbalanced Data</a:t>
            </a:r>
            <a:endParaRPr b="1" sz="1200">
              <a:solidFill>
                <a:srgbClr val="434343"/>
              </a:solidFill>
            </a:endParaRPr>
          </a:p>
          <a:p>
            <a:pPr indent="0" lvl="0" marL="0" rtl="0" algn="l">
              <a:spcBef>
                <a:spcPts val="0"/>
              </a:spcBef>
              <a:spcAft>
                <a:spcPts val="0"/>
              </a:spcAft>
              <a:buNone/>
            </a:pPr>
            <a:r>
              <a:t/>
            </a:r>
            <a:endParaRPr b="1" sz="1200">
              <a:solidFill>
                <a:srgbClr val="434343"/>
              </a:solidFill>
            </a:endParaRPr>
          </a:p>
          <a:p>
            <a:pPr indent="-304800" lvl="0" marL="457200" rtl="0" algn="l">
              <a:spcBef>
                <a:spcPts val="0"/>
              </a:spcBef>
              <a:spcAft>
                <a:spcPts val="0"/>
              </a:spcAft>
              <a:buClr>
                <a:srgbClr val="434343"/>
              </a:buClr>
              <a:buSzPts val="1200"/>
              <a:buChar char="●"/>
            </a:pPr>
            <a:r>
              <a:rPr lang="en-US" sz="1200">
                <a:solidFill>
                  <a:srgbClr val="434343"/>
                </a:solidFill>
              </a:rPr>
              <a:t>Reasonable outcomes for smaller classes like Black Voices and Business (</a:t>
            </a:r>
            <a:r>
              <a:rPr b="1" lang="en-US" sz="1200">
                <a:solidFill>
                  <a:srgbClr val="434343"/>
                </a:solidFill>
              </a:rPr>
              <a:t>&gt;60%</a:t>
            </a:r>
            <a:r>
              <a:rPr lang="en-US" sz="1200">
                <a:solidFill>
                  <a:srgbClr val="434343"/>
                </a:solidFill>
              </a:rPr>
              <a:t>).</a:t>
            </a:r>
            <a:endParaRPr sz="1200">
              <a:solidFill>
                <a:srgbClr val="434343"/>
              </a:solidFill>
            </a:endParaRPr>
          </a:p>
          <a:p>
            <a:pPr indent="0" lvl="0" marL="0" rtl="0" algn="l">
              <a:spcBef>
                <a:spcPts val="0"/>
              </a:spcBef>
              <a:spcAft>
                <a:spcPts val="0"/>
              </a:spcAft>
              <a:buNone/>
            </a:pPr>
            <a:r>
              <a:t/>
            </a:r>
            <a:endParaRPr sz="1200">
              <a:solidFill>
                <a:srgbClr val="434343"/>
              </a:solidFill>
            </a:endParaRPr>
          </a:p>
          <a:p>
            <a:pPr indent="0" lvl="0" marL="0" rtl="0" algn="ctr">
              <a:spcBef>
                <a:spcPts val="0"/>
              </a:spcBef>
              <a:spcAft>
                <a:spcPts val="0"/>
              </a:spcAft>
              <a:buClr>
                <a:schemeClr val="dk1"/>
              </a:buClr>
              <a:buSzPts val="1100"/>
              <a:buFont typeface="Arial"/>
              <a:buNone/>
            </a:pPr>
            <a:r>
              <a:rPr lang="en-US" sz="1100">
                <a:solidFill>
                  <a:srgbClr val="434343"/>
                </a:solidFill>
              </a:rPr>
              <a:t>Demonstrates strong contextual understanding across diverse domains, consistently excelling in areas like </a:t>
            </a:r>
            <a:r>
              <a:rPr b="1" lang="en-US" sz="1100">
                <a:solidFill>
                  <a:srgbClr val="434343"/>
                </a:solidFill>
              </a:rPr>
              <a:t>Entertainment </a:t>
            </a:r>
            <a:r>
              <a:rPr lang="en-US" sz="1100">
                <a:solidFill>
                  <a:srgbClr val="434343"/>
                </a:solidFill>
              </a:rPr>
              <a:t>and </a:t>
            </a:r>
            <a:r>
              <a:rPr b="1" lang="en-US" sz="1100">
                <a:solidFill>
                  <a:srgbClr val="434343"/>
                </a:solidFill>
              </a:rPr>
              <a:t>Politics</a:t>
            </a:r>
            <a:endParaRPr b="1" sz="1100">
              <a:solidFill>
                <a:srgbClr val="434343"/>
              </a:solidFill>
            </a:endParaRPr>
          </a:p>
          <a:p>
            <a:pPr indent="0" lvl="0" marL="0" rtl="0" algn="l">
              <a:spcBef>
                <a:spcPts val="0"/>
              </a:spcBef>
              <a:spcAft>
                <a:spcPts val="0"/>
              </a:spcAft>
              <a:buNone/>
            </a:pPr>
            <a:r>
              <a:t/>
            </a:r>
            <a:endParaRPr sz="1200">
              <a:solidFill>
                <a:srgbClr val="43434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316ffdfd65e_0_29"/>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316ffdfd65e_0_29"/>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lang="en-US" sz="2500">
                <a:solidFill>
                  <a:schemeClr val="lt1"/>
                </a:solidFill>
                <a:latin typeface="Lato"/>
                <a:ea typeface="Lato"/>
                <a:cs typeface="Lato"/>
                <a:sym typeface="Lato"/>
              </a:rPr>
              <a:t>Hyperparameters of Champion </a:t>
            </a:r>
            <a:r>
              <a:rPr lang="en-US" sz="2500">
                <a:solidFill>
                  <a:schemeClr val="lt1"/>
                </a:solidFill>
                <a:latin typeface="Lato"/>
                <a:ea typeface="Lato"/>
                <a:cs typeface="Lato"/>
                <a:sym typeface="Lato"/>
              </a:rPr>
              <a:t>Model</a:t>
            </a:r>
            <a:endParaRPr b="0" i="0" sz="1400" u="none" cap="none" strike="noStrike">
              <a:solidFill>
                <a:srgbClr val="000000"/>
              </a:solidFill>
              <a:latin typeface="Arial"/>
              <a:ea typeface="Arial"/>
              <a:cs typeface="Arial"/>
              <a:sym typeface="Arial"/>
            </a:endParaRPr>
          </a:p>
        </p:txBody>
      </p:sp>
      <p:sp>
        <p:nvSpPr>
          <p:cNvPr id="425" name="Google Shape;425;g316ffdfd65e_0_29"/>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316ffdfd65e_0_29"/>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316ffdfd65e_0_29"/>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8" name="Google Shape;428;g316ffdfd65e_0_29"/>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429" name="Google Shape;429;g316ffdfd65e_0_29"/>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430" name="Google Shape;430;g316ffdfd65e_0_29"/>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graphicFrame>
        <p:nvGraphicFramePr>
          <p:cNvPr id="431" name="Google Shape;431;g316ffdfd65e_0_29"/>
          <p:cNvGraphicFramePr/>
          <p:nvPr/>
        </p:nvGraphicFramePr>
        <p:xfrm>
          <a:off x="1040025" y="700975"/>
          <a:ext cx="3000000" cy="3000000"/>
        </p:xfrm>
        <a:graphic>
          <a:graphicData uri="http://schemas.openxmlformats.org/drawingml/2006/table">
            <a:tbl>
              <a:tblPr>
                <a:noFill/>
                <a:tableStyleId>{2A2B8B66-226A-4161-BA9B-B9AA57E63488}</a:tableStyleId>
              </a:tblPr>
              <a:tblGrid>
                <a:gridCol w="2027325"/>
                <a:gridCol w="1105050"/>
              </a:tblGrid>
              <a:tr h="328625">
                <a:tc gridSpan="2">
                  <a:txBody>
                    <a:bodyPr/>
                    <a:lstStyle/>
                    <a:p>
                      <a:pPr indent="0" lvl="0" marL="0" rtl="0" algn="ctr">
                        <a:spcBef>
                          <a:spcPts val="0"/>
                        </a:spcBef>
                        <a:spcAft>
                          <a:spcPts val="0"/>
                        </a:spcAft>
                        <a:buNone/>
                      </a:pPr>
                      <a:r>
                        <a:rPr b="1" lang="en-US" sz="1200">
                          <a:solidFill>
                            <a:srgbClr val="434343"/>
                          </a:solidFill>
                        </a:rPr>
                        <a:t>Default Model: BERT</a:t>
                      </a:r>
                      <a:endParaRPr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hMerge="1"/>
              </a:tr>
              <a:tr h="328625">
                <a:tc>
                  <a:txBody>
                    <a:bodyPr/>
                    <a:lstStyle/>
                    <a:p>
                      <a:pPr indent="0" lvl="0" marL="0" rtl="0" algn="l">
                        <a:spcBef>
                          <a:spcPts val="0"/>
                        </a:spcBef>
                        <a:spcAft>
                          <a:spcPts val="0"/>
                        </a:spcAft>
                        <a:buNone/>
                      </a:pPr>
                      <a:r>
                        <a:rPr b="1" lang="en-US" sz="1200">
                          <a:solidFill>
                            <a:srgbClr val="434343"/>
                          </a:solidFill>
                        </a:rPr>
                        <a:t>Epochs</a:t>
                      </a:r>
                      <a:endParaRPr b="1"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200">
                          <a:solidFill>
                            <a:srgbClr val="434343"/>
                          </a:solidFill>
                        </a:rPr>
                        <a:t>10</a:t>
                      </a:r>
                      <a:endParaRPr sz="1200">
                        <a:solidFill>
                          <a:srgbClr val="434343"/>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28625">
                <a:tc>
                  <a:txBody>
                    <a:bodyPr/>
                    <a:lstStyle/>
                    <a:p>
                      <a:pPr indent="0" lvl="0" marL="0" rtl="0" algn="l">
                        <a:spcBef>
                          <a:spcPts val="0"/>
                        </a:spcBef>
                        <a:spcAft>
                          <a:spcPts val="0"/>
                        </a:spcAft>
                        <a:buNone/>
                      </a:pPr>
                      <a:r>
                        <a:rPr b="1" lang="en-US" sz="1200">
                          <a:solidFill>
                            <a:srgbClr val="434343"/>
                          </a:solidFill>
                        </a:rPr>
                        <a:t>Learning Rate</a:t>
                      </a:r>
                      <a:endParaRPr b="1"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200">
                          <a:solidFill>
                            <a:srgbClr val="434343"/>
                          </a:solidFill>
                        </a:rPr>
                        <a:t>Default</a:t>
                      </a:r>
                      <a:endParaRPr sz="1200">
                        <a:solidFill>
                          <a:srgbClr val="434343"/>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28625">
                <a:tc>
                  <a:txBody>
                    <a:bodyPr/>
                    <a:lstStyle/>
                    <a:p>
                      <a:pPr indent="0" lvl="0" marL="0" rtl="0" algn="l">
                        <a:spcBef>
                          <a:spcPts val="0"/>
                        </a:spcBef>
                        <a:spcAft>
                          <a:spcPts val="0"/>
                        </a:spcAft>
                        <a:buNone/>
                      </a:pPr>
                      <a:r>
                        <a:rPr b="1" lang="en-US" sz="1200">
                          <a:solidFill>
                            <a:srgbClr val="434343"/>
                          </a:solidFill>
                        </a:rPr>
                        <a:t>Gradient Accumulation</a:t>
                      </a:r>
                      <a:endParaRPr b="1"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200">
                          <a:solidFill>
                            <a:srgbClr val="434343"/>
                          </a:solidFill>
                        </a:rPr>
                        <a:t>None</a:t>
                      </a:r>
                      <a:endParaRPr sz="1200">
                        <a:solidFill>
                          <a:srgbClr val="434343"/>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28625">
                <a:tc>
                  <a:txBody>
                    <a:bodyPr/>
                    <a:lstStyle/>
                    <a:p>
                      <a:pPr indent="0" lvl="0" marL="0" rtl="0" algn="l">
                        <a:spcBef>
                          <a:spcPts val="0"/>
                        </a:spcBef>
                        <a:spcAft>
                          <a:spcPts val="0"/>
                        </a:spcAft>
                        <a:buNone/>
                      </a:pPr>
                      <a:r>
                        <a:rPr b="1" lang="en-US" sz="1200">
                          <a:solidFill>
                            <a:srgbClr val="434343"/>
                          </a:solidFill>
                        </a:rPr>
                        <a:t>Frozen Layers</a:t>
                      </a:r>
                      <a:endParaRPr b="1"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200">
                          <a:solidFill>
                            <a:srgbClr val="434343"/>
                          </a:solidFill>
                        </a:rPr>
                        <a:t>None</a:t>
                      </a:r>
                      <a:endParaRPr sz="1200">
                        <a:solidFill>
                          <a:srgbClr val="434343"/>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28625">
                <a:tc>
                  <a:txBody>
                    <a:bodyPr/>
                    <a:lstStyle/>
                    <a:p>
                      <a:pPr indent="0" lvl="0" marL="0" rtl="0" algn="l">
                        <a:spcBef>
                          <a:spcPts val="0"/>
                        </a:spcBef>
                        <a:spcAft>
                          <a:spcPts val="0"/>
                        </a:spcAft>
                        <a:buNone/>
                      </a:pPr>
                      <a:r>
                        <a:rPr b="1" lang="en-US" sz="1200">
                          <a:solidFill>
                            <a:srgbClr val="434343"/>
                          </a:solidFill>
                        </a:rPr>
                        <a:t>Batch Size</a:t>
                      </a:r>
                      <a:endParaRPr b="1"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200">
                          <a:solidFill>
                            <a:srgbClr val="434343"/>
                          </a:solidFill>
                        </a:rPr>
                        <a:t>16</a:t>
                      </a:r>
                      <a:endParaRPr sz="1200">
                        <a:solidFill>
                          <a:srgbClr val="434343"/>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aphicFrame>
        <p:nvGraphicFramePr>
          <p:cNvPr id="432" name="Google Shape;432;g316ffdfd65e_0_29"/>
          <p:cNvGraphicFramePr/>
          <p:nvPr/>
        </p:nvGraphicFramePr>
        <p:xfrm>
          <a:off x="5299125" y="700975"/>
          <a:ext cx="3000000" cy="3000000"/>
        </p:xfrm>
        <a:graphic>
          <a:graphicData uri="http://schemas.openxmlformats.org/drawingml/2006/table">
            <a:tbl>
              <a:tblPr>
                <a:noFill/>
                <a:tableStyleId>{2A2B8B66-226A-4161-BA9B-B9AA57E63488}</a:tableStyleId>
              </a:tblPr>
              <a:tblGrid>
                <a:gridCol w="2027325"/>
                <a:gridCol w="1305350"/>
              </a:tblGrid>
              <a:tr h="328625">
                <a:tc gridSpan="2">
                  <a:txBody>
                    <a:bodyPr/>
                    <a:lstStyle/>
                    <a:p>
                      <a:pPr indent="0" lvl="0" marL="0" rtl="0" algn="ctr">
                        <a:spcBef>
                          <a:spcPts val="0"/>
                        </a:spcBef>
                        <a:spcAft>
                          <a:spcPts val="0"/>
                        </a:spcAft>
                        <a:buNone/>
                      </a:pPr>
                      <a:r>
                        <a:rPr b="1" lang="en-US" sz="1200">
                          <a:solidFill>
                            <a:srgbClr val="434343"/>
                          </a:solidFill>
                        </a:rPr>
                        <a:t>Hyperparameter Tuned Model: </a:t>
                      </a:r>
                      <a:r>
                        <a:rPr b="1" lang="en-US" sz="1200">
                          <a:solidFill>
                            <a:srgbClr val="434343"/>
                          </a:solidFill>
                        </a:rPr>
                        <a:t>BERT</a:t>
                      </a:r>
                      <a:endParaRPr b="1"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hMerge="1"/>
              </a:tr>
              <a:tr h="328625">
                <a:tc>
                  <a:txBody>
                    <a:bodyPr/>
                    <a:lstStyle/>
                    <a:p>
                      <a:pPr indent="0" lvl="0" marL="0" rtl="0" algn="l">
                        <a:spcBef>
                          <a:spcPts val="0"/>
                        </a:spcBef>
                        <a:spcAft>
                          <a:spcPts val="0"/>
                        </a:spcAft>
                        <a:buNone/>
                      </a:pPr>
                      <a:r>
                        <a:rPr b="1" lang="en-US" sz="1200">
                          <a:solidFill>
                            <a:srgbClr val="434343"/>
                          </a:solidFill>
                        </a:rPr>
                        <a:t>Epochs</a:t>
                      </a:r>
                      <a:endParaRPr b="1"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200">
                          <a:solidFill>
                            <a:srgbClr val="434343"/>
                          </a:solidFill>
                        </a:rPr>
                        <a:t>5</a:t>
                      </a:r>
                      <a:endParaRPr sz="1200">
                        <a:solidFill>
                          <a:srgbClr val="434343"/>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28625">
                <a:tc>
                  <a:txBody>
                    <a:bodyPr/>
                    <a:lstStyle/>
                    <a:p>
                      <a:pPr indent="0" lvl="0" marL="0" rtl="0" algn="l">
                        <a:spcBef>
                          <a:spcPts val="0"/>
                        </a:spcBef>
                        <a:spcAft>
                          <a:spcPts val="0"/>
                        </a:spcAft>
                        <a:buNone/>
                      </a:pPr>
                      <a:r>
                        <a:rPr b="1" lang="en-US" sz="1200">
                          <a:solidFill>
                            <a:srgbClr val="434343"/>
                          </a:solidFill>
                        </a:rPr>
                        <a:t>Learning Rate</a:t>
                      </a:r>
                      <a:endParaRPr b="1"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200">
                          <a:solidFill>
                            <a:srgbClr val="434343"/>
                          </a:solidFill>
                        </a:rPr>
                        <a:t>3e-5</a:t>
                      </a:r>
                      <a:endParaRPr sz="1200">
                        <a:solidFill>
                          <a:srgbClr val="434343"/>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28625">
                <a:tc>
                  <a:txBody>
                    <a:bodyPr/>
                    <a:lstStyle/>
                    <a:p>
                      <a:pPr indent="0" lvl="0" marL="0" rtl="0" algn="l">
                        <a:spcBef>
                          <a:spcPts val="0"/>
                        </a:spcBef>
                        <a:spcAft>
                          <a:spcPts val="0"/>
                        </a:spcAft>
                        <a:buNone/>
                      </a:pPr>
                      <a:r>
                        <a:rPr b="1" lang="en-US" sz="1200">
                          <a:solidFill>
                            <a:srgbClr val="434343"/>
                          </a:solidFill>
                        </a:rPr>
                        <a:t>Gradient Accumulation</a:t>
                      </a:r>
                      <a:endParaRPr b="1"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200">
                          <a:solidFill>
                            <a:srgbClr val="434343"/>
                          </a:solidFill>
                        </a:rPr>
                        <a:t>2 steps</a:t>
                      </a:r>
                      <a:endParaRPr sz="1200">
                        <a:solidFill>
                          <a:srgbClr val="434343"/>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28625">
                <a:tc>
                  <a:txBody>
                    <a:bodyPr/>
                    <a:lstStyle/>
                    <a:p>
                      <a:pPr indent="0" lvl="0" marL="0" rtl="0" algn="l">
                        <a:spcBef>
                          <a:spcPts val="0"/>
                        </a:spcBef>
                        <a:spcAft>
                          <a:spcPts val="0"/>
                        </a:spcAft>
                        <a:buNone/>
                      </a:pPr>
                      <a:r>
                        <a:rPr b="1" lang="en-US" sz="1200">
                          <a:solidFill>
                            <a:srgbClr val="434343"/>
                          </a:solidFill>
                        </a:rPr>
                        <a:t>Frozen Layers</a:t>
                      </a:r>
                      <a:endParaRPr b="1"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200">
                          <a:solidFill>
                            <a:srgbClr val="434343"/>
                          </a:solidFill>
                        </a:rPr>
                        <a:t>First 6 layers</a:t>
                      </a:r>
                      <a:endParaRPr sz="1200">
                        <a:solidFill>
                          <a:srgbClr val="434343"/>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28625">
                <a:tc>
                  <a:txBody>
                    <a:bodyPr/>
                    <a:lstStyle/>
                    <a:p>
                      <a:pPr indent="0" lvl="0" marL="0" rtl="0" algn="l">
                        <a:spcBef>
                          <a:spcPts val="0"/>
                        </a:spcBef>
                        <a:spcAft>
                          <a:spcPts val="0"/>
                        </a:spcAft>
                        <a:buNone/>
                      </a:pPr>
                      <a:r>
                        <a:rPr b="1" lang="en-US" sz="1200">
                          <a:solidFill>
                            <a:srgbClr val="434343"/>
                          </a:solidFill>
                        </a:rPr>
                        <a:t>Batch Size</a:t>
                      </a:r>
                      <a:endParaRPr b="1" sz="1200">
                        <a:solidFill>
                          <a:srgbClr val="43434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200">
                          <a:solidFill>
                            <a:srgbClr val="434343"/>
                          </a:solidFill>
                        </a:rPr>
                        <a:t>32 </a:t>
                      </a:r>
                      <a:endParaRPr sz="1200">
                        <a:solidFill>
                          <a:srgbClr val="434343"/>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433" name="Google Shape;433;g316ffdfd65e_0_29"/>
          <p:cNvSpPr/>
          <p:nvPr/>
        </p:nvSpPr>
        <p:spPr>
          <a:xfrm>
            <a:off x="665800" y="2932600"/>
            <a:ext cx="3906300" cy="15753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434343"/>
                </a:solidFill>
              </a:rPr>
              <a:t>Weighted Average F1: 80%</a:t>
            </a:r>
            <a:endParaRPr b="1" sz="1200">
              <a:solidFill>
                <a:srgbClr val="434343"/>
              </a:solidFill>
            </a:endParaRPr>
          </a:p>
          <a:p>
            <a:pPr indent="0" lvl="0" marL="0" rtl="0" algn="l">
              <a:spcBef>
                <a:spcPts val="0"/>
              </a:spcBef>
              <a:spcAft>
                <a:spcPts val="0"/>
              </a:spcAft>
              <a:buNone/>
            </a:pPr>
            <a:r>
              <a:rPr b="1" lang="en-US" sz="1200">
                <a:solidFill>
                  <a:srgbClr val="434343"/>
                </a:solidFill>
              </a:rPr>
              <a:t>Underrepresented</a:t>
            </a:r>
            <a:r>
              <a:rPr b="1" lang="en-US" sz="1200">
                <a:solidFill>
                  <a:srgbClr val="434343"/>
                </a:solidFill>
              </a:rPr>
              <a:t> Classes</a:t>
            </a:r>
            <a:endParaRPr b="1" sz="1200">
              <a:solidFill>
                <a:srgbClr val="434343"/>
              </a:solidFill>
            </a:endParaRPr>
          </a:p>
          <a:p>
            <a:pPr indent="0" lvl="0" marL="0" rtl="0" algn="l">
              <a:spcBef>
                <a:spcPts val="0"/>
              </a:spcBef>
              <a:spcAft>
                <a:spcPts val="0"/>
              </a:spcAft>
              <a:buNone/>
            </a:pPr>
            <a:r>
              <a:rPr lang="en-US" sz="1200">
                <a:solidFill>
                  <a:srgbClr val="434343"/>
                </a:solidFill>
              </a:rPr>
              <a:t>F1-Score (Black-Voices): 58%</a:t>
            </a:r>
            <a:endParaRPr sz="1200">
              <a:solidFill>
                <a:srgbClr val="434343"/>
              </a:solidFill>
            </a:endParaRPr>
          </a:p>
          <a:p>
            <a:pPr indent="0" lvl="0" marL="0" rtl="0" algn="l">
              <a:spcBef>
                <a:spcPts val="0"/>
              </a:spcBef>
              <a:spcAft>
                <a:spcPts val="0"/>
              </a:spcAft>
              <a:buNone/>
            </a:pPr>
            <a:r>
              <a:rPr lang="en-US" sz="1200">
                <a:solidFill>
                  <a:srgbClr val="434343"/>
                </a:solidFill>
              </a:rPr>
              <a:t>F1-Score (Business): 63%</a:t>
            </a:r>
            <a:endParaRPr sz="1200">
              <a:solidFill>
                <a:srgbClr val="434343"/>
              </a:solidFill>
            </a:endParaRPr>
          </a:p>
          <a:p>
            <a:pPr indent="0" lvl="0" marL="0" rtl="0" algn="l">
              <a:spcBef>
                <a:spcPts val="0"/>
              </a:spcBef>
              <a:spcAft>
                <a:spcPts val="0"/>
              </a:spcAft>
              <a:buNone/>
            </a:pPr>
            <a:r>
              <a:rPr lang="en-US" sz="1200">
                <a:solidFill>
                  <a:srgbClr val="434343"/>
                </a:solidFill>
              </a:rPr>
              <a:t>F1-Score (Comedy): 58%</a:t>
            </a:r>
            <a:endParaRPr sz="1200">
              <a:solidFill>
                <a:srgbClr val="434343"/>
              </a:solidFill>
            </a:endParaRPr>
          </a:p>
          <a:p>
            <a:pPr indent="0" lvl="0" marL="0" rtl="0" algn="l">
              <a:spcBef>
                <a:spcPts val="0"/>
              </a:spcBef>
              <a:spcAft>
                <a:spcPts val="0"/>
              </a:spcAft>
              <a:buNone/>
            </a:pPr>
            <a:r>
              <a:t/>
            </a:r>
            <a:endParaRPr sz="1200">
              <a:solidFill>
                <a:srgbClr val="434343"/>
              </a:solidFill>
            </a:endParaRPr>
          </a:p>
          <a:p>
            <a:pPr indent="0" lvl="0" marL="0" rtl="0" algn="l">
              <a:spcBef>
                <a:spcPts val="0"/>
              </a:spcBef>
              <a:spcAft>
                <a:spcPts val="0"/>
              </a:spcAft>
              <a:buNone/>
            </a:pPr>
            <a:r>
              <a:rPr lang="en-US" sz="1200">
                <a:solidFill>
                  <a:srgbClr val="434343"/>
                </a:solidFill>
              </a:rPr>
              <a:t>Perform well for major categories, </a:t>
            </a:r>
            <a:r>
              <a:rPr lang="en-US" sz="1200">
                <a:solidFill>
                  <a:srgbClr val="434343"/>
                </a:solidFill>
              </a:rPr>
              <a:t>lacking</a:t>
            </a:r>
            <a:r>
              <a:rPr lang="en-US" sz="1200">
                <a:solidFill>
                  <a:srgbClr val="434343"/>
                </a:solidFill>
              </a:rPr>
              <a:t> in underrepresented categories.</a:t>
            </a:r>
            <a:endParaRPr sz="1200">
              <a:solidFill>
                <a:srgbClr val="434343"/>
              </a:solidFill>
            </a:endParaRPr>
          </a:p>
        </p:txBody>
      </p:sp>
      <p:sp>
        <p:nvSpPr>
          <p:cNvPr id="434" name="Google Shape;434;g316ffdfd65e_0_29"/>
          <p:cNvSpPr/>
          <p:nvPr/>
        </p:nvSpPr>
        <p:spPr>
          <a:xfrm>
            <a:off x="5060163" y="2932600"/>
            <a:ext cx="3810600" cy="15753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434343"/>
                </a:solidFill>
              </a:rPr>
              <a:t>Weighted Average F1: 81%</a:t>
            </a:r>
            <a:endParaRPr b="1" sz="1200">
              <a:solidFill>
                <a:srgbClr val="434343"/>
              </a:solidFill>
            </a:endParaRPr>
          </a:p>
          <a:p>
            <a:pPr indent="0" lvl="0" marL="0" rtl="0" algn="l">
              <a:spcBef>
                <a:spcPts val="0"/>
              </a:spcBef>
              <a:spcAft>
                <a:spcPts val="0"/>
              </a:spcAft>
              <a:buClr>
                <a:schemeClr val="dk1"/>
              </a:buClr>
              <a:buSzPts val="1100"/>
              <a:buFont typeface="Arial"/>
              <a:buNone/>
            </a:pPr>
            <a:r>
              <a:rPr b="1" lang="en-US" sz="1200">
                <a:solidFill>
                  <a:srgbClr val="434343"/>
                </a:solidFill>
              </a:rPr>
              <a:t>Underrepresented Classes:</a:t>
            </a:r>
            <a:endParaRPr b="1" sz="1200">
              <a:solidFill>
                <a:srgbClr val="434343"/>
              </a:solidFill>
            </a:endParaRPr>
          </a:p>
          <a:p>
            <a:pPr indent="0" lvl="0" marL="0" rtl="0" algn="l">
              <a:spcBef>
                <a:spcPts val="0"/>
              </a:spcBef>
              <a:spcAft>
                <a:spcPts val="0"/>
              </a:spcAft>
              <a:buNone/>
            </a:pPr>
            <a:r>
              <a:rPr lang="en-US" sz="1200">
                <a:solidFill>
                  <a:srgbClr val="434343"/>
                </a:solidFill>
              </a:rPr>
              <a:t>F1-Score(Black-Voices):60%</a:t>
            </a:r>
            <a:endParaRPr sz="1200">
              <a:solidFill>
                <a:srgbClr val="434343"/>
              </a:solidFill>
            </a:endParaRPr>
          </a:p>
          <a:p>
            <a:pPr indent="0" lvl="0" marL="0" rtl="0" algn="l">
              <a:spcBef>
                <a:spcPts val="0"/>
              </a:spcBef>
              <a:spcAft>
                <a:spcPts val="0"/>
              </a:spcAft>
              <a:buNone/>
            </a:pPr>
            <a:r>
              <a:rPr lang="en-US" sz="1200">
                <a:solidFill>
                  <a:srgbClr val="434343"/>
                </a:solidFill>
              </a:rPr>
              <a:t>F1-Score (Business): 65%</a:t>
            </a:r>
            <a:endParaRPr sz="1200">
              <a:solidFill>
                <a:srgbClr val="434343"/>
              </a:solidFill>
            </a:endParaRPr>
          </a:p>
          <a:p>
            <a:pPr indent="0" lvl="0" marL="0" rtl="0" algn="l">
              <a:spcBef>
                <a:spcPts val="0"/>
              </a:spcBef>
              <a:spcAft>
                <a:spcPts val="0"/>
              </a:spcAft>
              <a:buNone/>
            </a:pPr>
            <a:r>
              <a:rPr lang="en-US" sz="1200">
                <a:solidFill>
                  <a:srgbClr val="434343"/>
                </a:solidFill>
              </a:rPr>
              <a:t>F1-Score (Comedy): 62%</a:t>
            </a:r>
            <a:endParaRPr sz="1200">
              <a:solidFill>
                <a:srgbClr val="434343"/>
              </a:solidFill>
            </a:endParaRPr>
          </a:p>
          <a:p>
            <a:pPr indent="0" lvl="0" marL="0" rtl="0" algn="l">
              <a:spcBef>
                <a:spcPts val="0"/>
              </a:spcBef>
              <a:spcAft>
                <a:spcPts val="0"/>
              </a:spcAft>
              <a:buNone/>
            </a:pPr>
            <a:r>
              <a:t/>
            </a:r>
            <a:endParaRPr sz="1200">
              <a:solidFill>
                <a:srgbClr val="434343"/>
              </a:solidFill>
            </a:endParaRPr>
          </a:p>
          <a:p>
            <a:pPr indent="0" lvl="0" marL="0" rtl="0" algn="l">
              <a:spcBef>
                <a:spcPts val="0"/>
              </a:spcBef>
              <a:spcAft>
                <a:spcPts val="0"/>
              </a:spcAft>
              <a:buNone/>
            </a:pPr>
            <a:r>
              <a:rPr lang="en-US" sz="1200">
                <a:solidFill>
                  <a:srgbClr val="434343"/>
                </a:solidFill>
              </a:rPr>
              <a:t>Notable improvement in underrepresented groups while maintaining good performance in all others.</a:t>
            </a:r>
            <a:endParaRPr sz="1200">
              <a:solidFill>
                <a:srgbClr val="434343"/>
              </a:solidFill>
            </a:endParaRPr>
          </a:p>
          <a:p>
            <a:pPr indent="0" lvl="0" marL="0" rtl="0" algn="ctr">
              <a:spcBef>
                <a:spcPts val="0"/>
              </a:spcBef>
              <a:spcAft>
                <a:spcPts val="0"/>
              </a:spcAft>
              <a:buClr>
                <a:schemeClr val="dk1"/>
              </a:buClr>
              <a:buSzPts val="1100"/>
              <a:buFont typeface="Arial"/>
              <a:buNone/>
            </a:pPr>
            <a:r>
              <a:t/>
            </a:r>
            <a:endParaRPr>
              <a:solidFill>
                <a:srgbClr val="434343"/>
              </a:solidFill>
            </a:endParaRPr>
          </a:p>
        </p:txBody>
      </p:sp>
      <p:cxnSp>
        <p:nvCxnSpPr>
          <p:cNvPr id="435" name="Google Shape;435;g316ffdfd65e_0_29"/>
          <p:cNvCxnSpPr/>
          <p:nvPr/>
        </p:nvCxnSpPr>
        <p:spPr>
          <a:xfrm>
            <a:off x="4173350" y="1868900"/>
            <a:ext cx="1131000" cy="0"/>
          </a:xfrm>
          <a:prstGeom prst="straightConnector1">
            <a:avLst/>
          </a:prstGeom>
          <a:noFill/>
          <a:ln cap="flat" cmpd="sng" w="76200">
            <a:solidFill>
              <a:schemeClr val="dk1"/>
            </a:solidFill>
            <a:prstDash val="solid"/>
            <a:round/>
            <a:headEnd len="med" w="med"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4"/>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4"/>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lang="en-US" sz="2500">
                <a:solidFill>
                  <a:schemeClr val="lt1"/>
                </a:solidFill>
                <a:latin typeface="Lato"/>
                <a:ea typeface="Lato"/>
                <a:cs typeface="Lato"/>
                <a:sym typeface="Lato"/>
              </a:rPr>
              <a:t>Further Developments</a:t>
            </a:r>
            <a:endParaRPr b="0" i="0" sz="1400" u="none" cap="none" strike="noStrike">
              <a:solidFill>
                <a:srgbClr val="000000"/>
              </a:solidFill>
              <a:latin typeface="Arial"/>
              <a:ea typeface="Arial"/>
              <a:cs typeface="Arial"/>
              <a:sym typeface="Arial"/>
            </a:endParaRPr>
          </a:p>
        </p:txBody>
      </p:sp>
      <p:sp>
        <p:nvSpPr>
          <p:cNvPr id="442" name="Google Shape;442;p14"/>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4"/>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4"/>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5" name="Google Shape;445;p14"/>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446" name="Google Shape;446;p14"/>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447" name="Google Shape;447;p14"/>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448" name="Google Shape;448;p14"/>
          <p:cNvSpPr txBox="1"/>
          <p:nvPr/>
        </p:nvSpPr>
        <p:spPr>
          <a:xfrm>
            <a:off x="1218700" y="617550"/>
            <a:ext cx="7523700" cy="407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400"/>
              </a:spcBef>
              <a:spcAft>
                <a:spcPts val="0"/>
              </a:spcAft>
              <a:buClr>
                <a:srgbClr val="000000"/>
              </a:buClr>
              <a:buSzPts val="1600"/>
              <a:buFont typeface="Arial"/>
              <a:buNone/>
            </a:pPr>
            <a:r>
              <a:rPr b="1" i="0" lang="en-US" sz="1600" u="none" cap="none" strike="noStrike">
                <a:solidFill>
                  <a:srgbClr val="434343"/>
                </a:solidFill>
                <a:latin typeface="Arial"/>
                <a:ea typeface="Arial"/>
                <a:cs typeface="Arial"/>
                <a:sym typeface="Arial"/>
              </a:rPr>
              <a:t>Category Clarity</a:t>
            </a:r>
            <a:endParaRPr b="1" i="0" sz="1600" u="none" cap="none" strike="noStrike">
              <a:solidFill>
                <a:srgbClr val="434343"/>
              </a:solidFill>
              <a:latin typeface="Arial"/>
              <a:ea typeface="Arial"/>
              <a:cs typeface="Arial"/>
              <a:sym typeface="Arial"/>
            </a:endParaRPr>
          </a:p>
          <a:p>
            <a:pPr indent="-304800" lvl="0" marL="457200" marR="0" rtl="0" algn="l">
              <a:lnSpc>
                <a:spcPct val="100000"/>
              </a:lnSpc>
              <a:spcBef>
                <a:spcPts val="1400"/>
              </a:spcBef>
              <a:spcAft>
                <a:spcPts val="0"/>
              </a:spcAft>
              <a:buClr>
                <a:srgbClr val="434343"/>
              </a:buClr>
              <a:buSzPts val="1200"/>
              <a:buFont typeface="Arial"/>
              <a:buChar char="●"/>
            </a:pPr>
            <a:r>
              <a:rPr lang="en-US" sz="1200">
                <a:solidFill>
                  <a:srgbClr val="434343"/>
                </a:solidFill>
              </a:rPr>
              <a:t>Refine overlapping categories to improve navigation, merging similar ones with high similarity.</a:t>
            </a:r>
            <a:endParaRPr b="0" i="0" sz="1200" u="none" cap="none" strike="noStrike">
              <a:solidFill>
                <a:srgbClr val="434343"/>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600"/>
              <a:buFont typeface="Arial"/>
              <a:buNone/>
            </a:pPr>
            <a:r>
              <a:rPr b="1" lang="en-US" sz="1600">
                <a:solidFill>
                  <a:srgbClr val="434343"/>
                </a:solidFill>
              </a:rPr>
              <a:t>Multilingual Approach</a:t>
            </a:r>
            <a:endParaRPr b="1" i="0" sz="1600" u="none" cap="none" strike="noStrike">
              <a:solidFill>
                <a:srgbClr val="434343"/>
              </a:solidFill>
              <a:latin typeface="Arial"/>
              <a:ea typeface="Arial"/>
              <a:cs typeface="Arial"/>
              <a:sym typeface="Arial"/>
            </a:endParaRPr>
          </a:p>
          <a:p>
            <a:pPr indent="-304800" lvl="0" marL="457200" marR="0" rtl="0" algn="l">
              <a:lnSpc>
                <a:spcPct val="100000"/>
              </a:lnSpc>
              <a:spcBef>
                <a:spcPts val="1200"/>
              </a:spcBef>
              <a:spcAft>
                <a:spcPts val="0"/>
              </a:spcAft>
              <a:buClr>
                <a:srgbClr val="434343"/>
              </a:buClr>
              <a:buSzPts val="1200"/>
              <a:buFont typeface="Arial"/>
              <a:buChar char="●"/>
            </a:pPr>
            <a:r>
              <a:rPr lang="en-US" sz="1200">
                <a:solidFill>
                  <a:srgbClr val="434343"/>
                </a:solidFill>
              </a:rPr>
              <a:t>Expand multilingual support to enhance accessibility, inclusivity, and global usability by integrating additional languages beyond English.</a:t>
            </a:r>
            <a:endParaRPr b="0" i="0" sz="1200" u="none" cap="none" strike="noStrike">
              <a:solidFill>
                <a:srgbClr val="434343"/>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600"/>
              <a:buFont typeface="Arial"/>
              <a:buNone/>
            </a:pPr>
            <a:r>
              <a:rPr b="1" i="0" lang="en-US" sz="1600" u="none" cap="none" strike="noStrike">
                <a:solidFill>
                  <a:srgbClr val="434343"/>
                </a:solidFill>
                <a:latin typeface="Arial"/>
                <a:ea typeface="Arial"/>
                <a:cs typeface="Arial"/>
                <a:sym typeface="Arial"/>
              </a:rPr>
              <a:t>Increase Dataset Size for Minority Classes</a:t>
            </a:r>
            <a:endParaRPr b="1" i="0" sz="1600" u="none" cap="none" strike="noStrike">
              <a:solidFill>
                <a:srgbClr val="434343"/>
              </a:solidFill>
              <a:latin typeface="Arial"/>
              <a:ea typeface="Arial"/>
              <a:cs typeface="Arial"/>
              <a:sym typeface="Arial"/>
            </a:endParaRPr>
          </a:p>
          <a:p>
            <a:pPr indent="-304800" lvl="0" marL="457200" marR="0" rtl="0" algn="l">
              <a:lnSpc>
                <a:spcPct val="100000"/>
              </a:lnSpc>
              <a:spcBef>
                <a:spcPts val="1400"/>
              </a:spcBef>
              <a:spcAft>
                <a:spcPts val="0"/>
              </a:spcAft>
              <a:buClr>
                <a:srgbClr val="434343"/>
              </a:buClr>
              <a:buSzPts val="1200"/>
              <a:buFont typeface="Arial"/>
              <a:buChar char="●"/>
            </a:pPr>
            <a:r>
              <a:rPr b="0" i="0" lang="en-US" sz="1200" u="none" cap="none" strike="noStrike">
                <a:solidFill>
                  <a:srgbClr val="434343"/>
                </a:solidFill>
                <a:latin typeface="Arial"/>
                <a:ea typeface="Arial"/>
                <a:cs typeface="Arial"/>
                <a:sym typeface="Arial"/>
              </a:rPr>
              <a:t>Source additional articles for minority classes to improve representation and ensure balanced coverage across all categories.</a:t>
            </a:r>
            <a:endParaRPr b="0" i="0" sz="1200" u="none" cap="none" strike="noStrike">
              <a:solidFill>
                <a:srgbClr val="434343"/>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600"/>
              <a:buFont typeface="Arial"/>
              <a:buNone/>
            </a:pPr>
            <a:r>
              <a:rPr b="1" i="0" lang="en-US" sz="1600" u="none" cap="none" strike="noStrike">
                <a:solidFill>
                  <a:srgbClr val="434343"/>
                </a:solidFill>
                <a:latin typeface="Arial"/>
                <a:ea typeface="Arial"/>
                <a:cs typeface="Arial"/>
                <a:sym typeface="Arial"/>
              </a:rPr>
              <a:t>Leverage </a:t>
            </a:r>
            <a:r>
              <a:rPr b="1" lang="en-US" sz="1600">
                <a:solidFill>
                  <a:srgbClr val="434343"/>
                </a:solidFill>
              </a:rPr>
              <a:t>Better infrastructure</a:t>
            </a:r>
            <a:endParaRPr b="1" i="0" sz="1600" u="none" cap="none" strike="noStrike">
              <a:solidFill>
                <a:srgbClr val="434343"/>
              </a:solidFill>
              <a:latin typeface="Arial"/>
              <a:ea typeface="Arial"/>
              <a:cs typeface="Arial"/>
              <a:sym typeface="Arial"/>
            </a:endParaRPr>
          </a:p>
          <a:p>
            <a:pPr indent="-311150" lvl="0" marL="457200" marR="0" rtl="0" algn="l">
              <a:lnSpc>
                <a:spcPct val="100000"/>
              </a:lnSpc>
              <a:spcBef>
                <a:spcPts val="1400"/>
              </a:spcBef>
              <a:spcAft>
                <a:spcPts val="0"/>
              </a:spcAft>
              <a:buClr>
                <a:srgbClr val="434343"/>
              </a:buClr>
              <a:buSzPts val="1300"/>
              <a:buFont typeface="Arial"/>
              <a:buChar char="●"/>
            </a:pPr>
            <a:r>
              <a:rPr lang="en-US" sz="1300">
                <a:solidFill>
                  <a:srgbClr val="434343"/>
                </a:solidFill>
              </a:rPr>
              <a:t>Using better infrastructure to train and test the model on headlines as well as short description to get near-perfect results.</a:t>
            </a:r>
            <a:endParaRPr b="0" i="0" sz="1300" u="none" cap="none" strike="noStrike">
              <a:solidFill>
                <a:srgbClr val="434343"/>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449" name="Google Shape;449;p14"/>
          <p:cNvPicPr preferRelativeResize="0"/>
          <p:nvPr/>
        </p:nvPicPr>
        <p:blipFill>
          <a:blip r:embed="rId4">
            <a:alphaModFix/>
          </a:blip>
          <a:stretch>
            <a:fillRect/>
          </a:stretch>
        </p:blipFill>
        <p:spPr>
          <a:xfrm>
            <a:off x="411450" y="850038"/>
            <a:ext cx="548700" cy="548700"/>
          </a:xfrm>
          <a:prstGeom prst="rect">
            <a:avLst/>
          </a:prstGeom>
          <a:noFill/>
          <a:ln>
            <a:noFill/>
          </a:ln>
        </p:spPr>
      </p:pic>
      <p:pic>
        <p:nvPicPr>
          <p:cNvPr id="450" name="Google Shape;450;p14"/>
          <p:cNvPicPr preferRelativeResize="0"/>
          <p:nvPr/>
        </p:nvPicPr>
        <p:blipFill>
          <a:blip r:embed="rId5">
            <a:alphaModFix/>
          </a:blip>
          <a:stretch>
            <a:fillRect/>
          </a:stretch>
        </p:blipFill>
        <p:spPr>
          <a:xfrm>
            <a:off x="404775" y="2650475"/>
            <a:ext cx="548700" cy="548700"/>
          </a:xfrm>
          <a:prstGeom prst="rect">
            <a:avLst/>
          </a:prstGeom>
          <a:noFill/>
          <a:ln>
            <a:noFill/>
          </a:ln>
        </p:spPr>
      </p:pic>
      <p:pic>
        <p:nvPicPr>
          <p:cNvPr id="451" name="Google Shape;451;p14"/>
          <p:cNvPicPr preferRelativeResize="0"/>
          <p:nvPr/>
        </p:nvPicPr>
        <p:blipFill>
          <a:blip r:embed="rId6">
            <a:alphaModFix/>
          </a:blip>
          <a:stretch>
            <a:fillRect/>
          </a:stretch>
        </p:blipFill>
        <p:spPr>
          <a:xfrm>
            <a:off x="404775" y="1764763"/>
            <a:ext cx="548700" cy="548718"/>
          </a:xfrm>
          <a:prstGeom prst="rect">
            <a:avLst/>
          </a:prstGeom>
          <a:noFill/>
          <a:ln>
            <a:noFill/>
          </a:ln>
        </p:spPr>
      </p:pic>
      <p:pic>
        <p:nvPicPr>
          <p:cNvPr id="452" name="Google Shape;452;p14"/>
          <p:cNvPicPr preferRelativeResize="0"/>
          <p:nvPr/>
        </p:nvPicPr>
        <p:blipFill>
          <a:blip r:embed="rId7">
            <a:alphaModFix/>
          </a:blip>
          <a:stretch>
            <a:fillRect/>
          </a:stretch>
        </p:blipFill>
        <p:spPr>
          <a:xfrm>
            <a:off x="404773" y="3552338"/>
            <a:ext cx="548700" cy="5487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316ffdfd65e_2_141"/>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316ffdfd65e_2_141"/>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316ffdfd65e_2_141"/>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g316ffdfd65e_2_141"/>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461" name="Google Shape;461;g316ffdfd65e_2_141"/>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462" name="Google Shape;462;g316ffdfd65e_2_141"/>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463" name="Google Shape;463;g316ffdfd65e_2_141"/>
          <p:cNvSpPr/>
          <p:nvPr/>
        </p:nvSpPr>
        <p:spPr>
          <a:xfrm>
            <a:off x="-2900" y="0"/>
            <a:ext cx="9153000" cy="2571600"/>
          </a:xfrm>
          <a:prstGeom prst="rect">
            <a:avLst/>
          </a:prstGeom>
          <a:solidFill>
            <a:srgbClr val="1B2A4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g316ffdfd65e_2_141"/>
          <p:cNvSpPr txBox="1"/>
          <p:nvPr/>
        </p:nvSpPr>
        <p:spPr>
          <a:xfrm>
            <a:off x="387350" y="1094975"/>
            <a:ext cx="53994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chemeClr val="lt1"/>
                </a:solidFill>
              </a:rPr>
              <a:t>Solution Impact</a:t>
            </a:r>
            <a:endParaRPr b="1" sz="4800">
              <a:solidFill>
                <a:schemeClr val="lt1"/>
              </a:solidFill>
            </a:endParaRPr>
          </a:p>
        </p:txBody>
      </p:sp>
      <p:sp>
        <p:nvSpPr>
          <p:cNvPr id="465" name="Google Shape;465;g316ffdfd65e_2_141"/>
          <p:cNvSpPr txBox="1"/>
          <p:nvPr/>
        </p:nvSpPr>
        <p:spPr>
          <a:xfrm>
            <a:off x="7189450" y="-132925"/>
            <a:ext cx="22911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0">
              <a:solidFill>
                <a:schemeClr val="lt1"/>
              </a:solidFill>
            </a:endParaRPr>
          </a:p>
        </p:txBody>
      </p:sp>
      <p:sp>
        <p:nvSpPr>
          <p:cNvPr id="466" name="Google Shape;466;g316ffdfd65e_2_141"/>
          <p:cNvSpPr txBox="1"/>
          <p:nvPr/>
        </p:nvSpPr>
        <p:spPr>
          <a:xfrm>
            <a:off x="7189450" y="-132925"/>
            <a:ext cx="22911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0">
              <a:solidFill>
                <a:schemeClr val="lt1"/>
              </a:solidFill>
            </a:endParaRPr>
          </a:p>
        </p:txBody>
      </p:sp>
      <p:sp>
        <p:nvSpPr>
          <p:cNvPr id="467" name="Google Shape;467;g316ffdfd65e_2_141"/>
          <p:cNvSpPr txBox="1"/>
          <p:nvPr/>
        </p:nvSpPr>
        <p:spPr>
          <a:xfrm>
            <a:off x="7189450" y="-132925"/>
            <a:ext cx="22911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0">
              <a:solidFill>
                <a:schemeClr val="lt1"/>
              </a:solidFill>
            </a:endParaRPr>
          </a:p>
        </p:txBody>
      </p:sp>
      <p:sp>
        <p:nvSpPr>
          <p:cNvPr id="468" name="Google Shape;468;g316ffdfd65e_2_141"/>
          <p:cNvSpPr txBox="1"/>
          <p:nvPr/>
        </p:nvSpPr>
        <p:spPr>
          <a:xfrm>
            <a:off x="7189450" y="-132925"/>
            <a:ext cx="22911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5"/>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5"/>
          <p:cNvSpPr txBox="1"/>
          <p:nvPr/>
        </p:nvSpPr>
        <p:spPr>
          <a:xfrm>
            <a:off x="448500" y="35501"/>
            <a:ext cx="8247000" cy="448454"/>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b="0" i="0" lang="en-US" sz="2500" u="none" cap="none" strike="noStrike">
                <a:solidFill>
                  <a:schemeClr val="lt1"/>
                </a:solidFill>
                <a:latin typeface="Lato"/>
                <a:ea typeface="Lato"/>
                <a:cs typeface="Lato"/>
                <a:sym typeface="Lato"/>
              </a:rPr>
              <a:t>Business Impact</a:t>
            </a:r>
            <a:endParaRPr b="0" i="0" sz="1400" u="none" cap="none" strike="noStrike">
              <a:solidFill>
                <a:srgbClr val="000000"/>
              </a:solidFill>
              <a:latin typeface="Arial"/>
              <a:ea typeface="Arial"/>
              <a:cs typeface="Arial"/>
              <a:sym typeface="Arial"/>
            </a:endParaRPr>
          </a:p>
        </p:txBody>
      </p:sp>
      <p:sp>
        <p:nvSpPr>
          <p:cNvPr id="475" name="Google Shape;475;p15"/>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5"/>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5"/>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8" name="Google Shape;478;p15"/>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479" name="Google Shape;479;p15"/>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480" name="Google Shape;480;p15"/>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481" name="Google Shape;481;p15"/>
          <p:cNvSpPr txBox="1"/>
          <p:nvPr/>
        </p:nvSpPr>
        <p:spPr>
          <a:xfrm>
            <a:off x="1585575" y="617550"/>
            <a:ext cx="6889800" cy="3755700"/>
          </a:xfrm>
          <a:prstGeom prst="rect">
            <a:avLst/>
          </a:prstGeom>
          <a:noFill/>
          <a:ln>
            <a:noFill/>
          </a:ln>
        </p:spPr>
        <p:txBody>
          <a:bodyPr anchorCtr="0" anchor="t" bIns="0" lIns="0" spcFirstLastPara="1" rIns="182875" wrap="square" tIns="182875">
            <a:noAutofit/>
          </a:bodyPr>
          <a:lstStyle/>
          <a:p>
            <a:pPr indent="0" lvl="0" marL="0" rtl="0" algn="l">
              <a:lnSpc>
                <a:spcPct val="115000"/>
              </a:lnSpc>
              <a:spcBef>
                <a:spcPts val="0"/>
              </a:spcBef>
              <a:spcAft>
                <a:spcPts val="0"/>
              </a:spcAft>
              <a:buNone/>
            </a:pPr>
            <a:r>
              <a:rPr b="1" lang="en-US" sz="1600">
                <a:solidFill>
                  <a:srgbClr val="434343"/>
                </a:solidFill>
              </a:rPr>
              <a:t>Time-Savings: </a:t>
            </a:r>
            <a:endParaRPr b="1" sz="1600">
              <a:solidFill>
                <a:srgbClr val="434343"/>
              </a:solidFill>
            </a:endParaRPr>
          </a:p>
          <a:p>
            <a:pPr indent="-304800" lvl="0" marL="457200" rtl="0" algn="l">
              <a:lnSpc>
                <a:spcPct val="115000"/>
              </a:lnSpc>
              <a:spcBef>
                <a:spcPts val="0"/>
              </a:spcBef>
              <a:spcAft>
                <a:spcPts val="0"/>
              </a:spcAft>
              <a:buClr>
                <a:srgbClr val="434343"/>
              </a:buClr>
              <a:buSzPts val="1200"/>
              <a:buChar char="●"/>
            </a:pPr>
            <a:r>
              <a:rPr lang="en-US" sz="1200">
                <a:solidFill>
                  <a:srgbClr val="434343"/>
                </a:solidFill>
              </a:rPr>
              <a:t>Automation of news categorization can save hundreds of hours in manual work.</a:t>
            </a:r>
            <a:endParaRPr sz="1200">
              <a:solidFill>
                <a:srgbClr val="434343"/>
              </a:solidFill>
            </a:endParaRPr>
          </a:p>
          <a:p>
            <a:pPr indent="0" lvl="0" marL="0" rtl="0" algn="l">
              <a:lnSpc>
                <a:spcPct val="115000"/>
              </a:lnSpc>
              <a:spcBef>
                <a:spcPts val="0"/>
              </a:spcBef>
              <a:spcAft>
                <a:spcPts val="0"/>
              </a:spcAft>
              <a:buClr>
                <a:srgbClr val="000000"/>
              </a:buClr>
              <a:buSzPts val="1600"/>
              <a:buFont typeface="Arial"/>
              <a:buNone/>
            </a:pPr>
            <a:r>
              <a:t/>
            </a:r>
            <a:endParaRPr>
              <a:solidFill>
                <a:srgbClr val="434343"/>
              </a:solidFill>
            </a:endParaRPr>
          </a:p>
          <a:p>
            <a:pPr indent="0" lvl="0" marL="0" rtl="0" algn="l">
              <a:lnSpc>
                <a:spcPct val="115000"/>
              </a:lnSpc>
              <a:spcBef>
                <a:spcPts val="0"/>
              </a:spcBef>
              <a:spcAft>
                <a:spcPts val="0"/>
              </a:spcAft>
              <a:buNone/>
            </a:pPr>
            <a:r>
              <a:rPr b="1" lang="en-US" sz="1600">
                <a:solidFill>
                  <a:srgbClr val="434343"/>
                </a:solidFill>
              </a:rPr>
              <a:t>Cost-efficiency:</a:t>
            </a:r>
            <a:endParaRPr b="1" sz="1600">
              <a:solidFill>
                <a:srgbClr val="434343"/>
              </a:solidFill>
            </a:endParaRPr>
          </a:p>
          <a:p>
            <a:pPr indent="-317500" lvl="0" marL="457200" rtl="0" algn="l">
              <a:lnSpc>
                <a:spcPct val="115000"/>
              </a:lnSpc>
              <a:spcBef>
                <a:spcPts val="0"/>
              </a:spcBef>
              <a:spcAft>
                <a:spcPts val="0"/>
              </a:spcAft>
              <a:buClr>
                <a:srgbClr val="434343"/>
              </a:buClr>
              <a:buSzPts val="1400"/>
              <a:buChar char="●"/>
            </a:pPr>
            <a:r>
              <a:rPr lang="en-US" sz="1200">
                <a:solidFill>
                  <a:srgbClr val="434343"/>
                </a:solidFill>
              </a:rPr>
              <a:t>Reducing manual tagging lowers costs and enhances scalability with fewer editorial resources.</a:t>
            </a:r>
            <a:endParaRPr sz="1200">
              <a:solidFill>
                <a:srgbClr val="434343"/>
              </a:solidFill>
            </a:endParaRPr>
          </a:p>
          <a:p>
            <a:pPr indent="0" lvl="0" marL="0" rtl="0" algn="l">
              <a:lnSpc>
                <a:spcPct val="115000"/>
              </a:lnSpc>
              <a:spcBef>
                <a:spcPts val="0"/>
              </a:spcBef>
              <a:spcAft>
                <a:spcPts val="0"/>
              </a:spcAft>
              <a:buClr>
                <a:srgbClr val="000000"/>
              </a:buClr>
              <a:buSzPts val="1600"/>
              <a:buFont typeface="Arial"/>
              <a:buNone/>
            </a:pPr>
            <a:r>
              <a:t/>
            </a:r>
            <a:endParaRPr>
              <a:solidFill>
                <a:srgbClr val="434343"/>
              </a:solidFill>
            </a:endParaRPr>
          </a:p>
          <a:p>
            <a:pPr indent="0" lvl="0" marL="0" rtl="0" algn="l">
              <a:lnSpc>
                <a:spcPct val="115000"/>
              </a:lnSpc>
              <a:spcBef>
                <a:spcPts val="0"/>
              </a:spcBef>
              <a:spcAft>
                <a:spcPts val="0"/>
              </a:spcAft>
              <a:buNone/>
            </a:pPr>
            <a:r>
              <a:rPr b="1" lang="en-US" sz="1600">
                <a:solidFill>
                  <a:srgbClr val="434343"/>
                </a:solidFill>
              </a:rPr>
              <a:t>Improved User Engagement: </a:t>
            </a:r>
            <a:endParaRPr b="1" sz="1600">
              <a:solidFill>
                <a:srgbClr val="434343"/>
              </a:solidFill>
            </a:endParaRPr>
          </a:p>
          <a:p>
            <a:pPr indent="-317500" lvl="0" marL="457200" rtl="0" algn="l">
              <a:lnSpc>
                <a:spcPct val="115000"/>
              </a:lnSpc>
              <a:spcBef>
                <a:spcPts val="0"/>
              </a:spcBef>
              <a:spcAft>
                <a:spcPts val="0"/>
              </a:spcAft>
              <a:buClr>
                <a:srgbClr val="434343"/>
              </a:buClr>
              <a:buSzPts val="1400"/>
              <a:buChar char="●"/>
            </a:pPr>
            <a:r>
              <a:rPr lang="en-US" sz="1200">
                <a:solidFill>
                  <a:srgbClr val="434343"/>
                </a:solidFill>
              </a:rPr>
              <a:t>Accurate categorization enhances recommendations, increasing platform time and ad revenue.</a:t>
            </a:r>
            <a:endParaRPr sz="1200">
              <a:solidFill>
                <a:srgbClr val="434343"/>
              </a:solidFill>
            </a:endParaRPr>
          </a:p>
          <a:p>
            <a:pPr indent="0" lvl="0" marL="0" rtl="0" algn="l">
              <a:lnSpc>
                <a:spcPct val="115000"/>
              </a:lnSpc>
              <a:spcBef>
                <a:spcPts val="0"/>
              </a:spcBef>
              <a:spcAft>
                <a:spcPts val="0"/>
              </a:spcAft>
              <a:buClr>
                <a:srgbClr val="000000"/>
              </a:buClr>
              <a:buSzPts val="1600"/>
              <a:buFont typeface="Arial"/>
              <a:buNone/>
            </a:pPr>
            <a:r>
              <a:t/>
            </a:r>
            <a:endParaRPr>
              <a:solidFill>
                <a:srgbClr val="434343"/>
              </a:solidFill>
            </a:endParaRPr>
          </a:p>
          <a:p>
            <a:pPr indent="0" lvl="0" marL="0" rtl="0" algn="l">
              <a:lnSpc>
                <a:spcPct val="115000"/>
              </a:lnSpc>
              <a:spcBef>
                <a:spcPts val="0"/>
              </a:spcBef>
              <a:spcAft>
                <a:spcPts val="0"/>
              </a:spcAft>
              <a:buNone/>
            </a:pPr>
            <a:r>
              <a:rPr b="1" lang="en-US" sz="1600">
                <a:solidFill>
                  <a:srgbClr val="434343"/>
                </a:solidFill>
              </a:rPr>
              <a:t>Revenue-Generation: </a:t>
            </a:r>
            <a:endParaRPr b="1" sz="1600">
              <a:solidFill>
                <a:srgbClr val="434343"/>
              </a:solidFill>
            </a:endParaRPr>
          </a:p>
          <a:p>
            <a:pPr indent="-304800" lvl="0" marL="457200" rtl="0" algn="l">
              <a:lnSpc>
                <a:spcPct val="115000"/>
              </a:lnSpc>
              <a:spcBef>
                <a:spcPts val="0"/>
              </a:spcBef>
              <a:spcAft>
                <a:spcPts val="0"/>
              </a:spcAft>
              <a:buClr>
                <a:srgbClr val="434343"/>
              </a:buClr>
              <a:buSzPts val="1200"/>
              <a:buChar char="●"/>
            </a:pPr>
            <a:r>
              <a:rPr lang="en-US" sz="1200">
                <a:solidFill>
                  <a:srgbClr val="434343"/>
                </a:solidFill>
              </a:rPr>
              <a:t>Premium personalized news feed and targeted advertising bases on news categories. </a:t>
            </a:r>
            <a:endParaRPr sz="1200">
              <a:solidFill>
                <a:srgbClr val="434343"/>
              </a:solidFill>
            </a:endParaRPr>
          </a:p>
        </p:txBody>
      </p:sp>
      <p:pic>
        <p:nvPicPr>
          <p:cNvPr id="482" name="Google Shape;482;p15"/>
          <p:cNvPicPr preferRelativeResize="0"/>
          <p:nvPr/>
        </p:nvPicPr>
        <p:blipFill>
          <a:blip r:embed="rId4">
            <a:alphaModFix/>
          </a:blip>
          <a:stretch>
            <a:fillRect/>
          </a:stretch>
        </p:blipFill>
        <p:spPr>
          <a:xfrm>
            <a:off x="451075" y="709200"/>
            <a:ext cx="607775" cy="607775"/>
          </a:xfrm>
          <a:prstGeom prst="rect">
            <a:avLst/>
          </a:prstGeom>
          <a:noFill/>
          <a:ln>
            <a:noFill/>
          </a:ln>
        </p:spPr>
      </p:pic>
      <p:pic>
        <p:nvPicPr>
          <p:cNvPr id="483" name="Google Shape;483;p15"/>
          <p:cNvPicPr preferRelativeResize="0"/>
          <p:nvPr/>
        </p:nvPicPr>
        <p:blipFill>
          <a:blip r:embed="rId5">
            <a:alphaModFix/>
          </a:blip>
          <a:stretch>
            <a:fillRect/>
          </a:stretch>
        </p:blipFill>
        <p:spPr>
          <a:xfrm>
            <a:off x="451075" y="1619575"/>
            <a:ext cx="607775" cy="607775"/>
          </a:xfrm>
          <a:prstGeom prst="rect">
            <a:avLst/>
          </a:prstGeom>
          <a:noFill/>
          <a:ln>
            <a:noFill/>
          </a:ln>
        </p:spPr>
      </p:pic>
      <p:pic>
        <p:nvPicPr>
          <p:cNvPr id="484" name="Google Shape;484;p15"/>
          <p:cNvPicPr preferRelativeResize="0"/>
          <p:nvPr/>
        </p:nvPicPr>
        <p:blipFill>
          <a:blip r:embed="rId6">
            <a:alphaModFix/>
          </a:blip>
          <a:stretch>
            <a:fillRect/>
          </a:stretch>
        </p:blipFill>
        <p:spPr>
          <a:xfrm>
            <a:off x="448499" y="2529950"/>
            <a:ext cx="607775" cy="607775"/>
          </a:xfrm>
          <a:prstGeom prst="rect">
            <a:avLst/>
          </a:prstGeom>
          <a:noFill/>
          <a:ln>
            <a:noFill/>
          </a:ln>
        </p:spPr>
      </p:pic>
      <p:pic>
        <p:nvPicPr>
          <p:cNvPr id="485" name="Google Shape;485;p15"/>
          <p:cNvPicPr preferRelativeResize="0"/>
          <p:nvPr/>
        </p:nvPicPr>
        <p:blipFill>
          <a:blip r:embed="rId7">
            <a:alphaModFix/>
          </a:blip>
          <a:stretch>
            <a:fillRect/>
          </a:stretch>
        </p:blipFill>
        <p:spPr>
          <a:xfrm>
            <a:off x="448500" y="3440324"/>
            <a:ext cx="607775" cy="607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18"/>
          <p:cNvPicPr preferRelativeResize="0"/>
          <p:nvPr/>
        </p:nvPicPr>
        <p:blipFill rotWithShape="1">
          <a:blip r:embed="rId3">
            <a:alphaModFix/>
          </a:blip>
          <a:srcRect b="0" l="0" r="0" t="0"/>
          <a:stretch/>
        </p:blipFill>
        <p:spPr>
          <a:xfrm>
            <a:off x="6659" y="1"/>
            <a:ext cx="9144000" cy="5143499"/>
          </a:xfrm>
          <a:prstGeom prst="rect">
            <a:avLst/>
          </a:prstGeom>
          <a:noFill/>
          <a:ln>
            <a:noFill/>
          </a:ln>
        </p:spPr>
      </p:pic>
      <p:sp>
        <p:nvSpPr>
          <p:cNvPr id="491" name="Google Shape;491;p18"/>
          <p:cNvSpPr txBox="1"/>
          <p:nvPr/>
        </p:nvSpPr>
        <p:spPr>
          <a:xfrm>
            <a:off x="0" y="2209800"/>
            <a:ext cx="9269129" cy="989817"/>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4050"/>
              <a:buFont typeface="Arial"/>
              <a:buNone/>
            </a:pPr>
            <a:r>
              <a:rPr b="0" i="0" lang="en-US" sz="4050" u="none" cap="none" strike="noStrike">
                <a:solidFill>
                  <a:schemeClr val="lt1"/>
                </a:solidFill>
                <a:latin typeface="Arial Black"/>
                <a:ea typeface="Arial Black"/>
                <a:cs typeface="Arial Black"/>
                <a:sym typeface="Arial Black"/>
              </a:rPr>
              <a:t>THANKS</a:t>
            </a:r>
            <a:endParaRPr b="0" i="0" sz="1400" u="none" cap="none" strike="noStrike">
              <a:solidFill>
                <a:srgbClr val="000000"/>
              </a:solidFill>
              <a:latin typeface="Arial"/>
              <a:ea typeface="Arial"/>
              <a:cs typeface="Arial"/>
              <a:sym typeface="Arial"/>
            </a:endParaRPr>
          </a:p>
        </p:txBody>
      </p:sp>
      <p:sp>
        <p:nvSpPr>
          <p:cNvPr id="492" name="Google Shape;492;p18"/>
          <p:cNvSpPr/>
          <p:nvPr/>
        </p:nvSpPr>
        <p:spPr>
          <a:xfrm>
            <a:off x="0" y="5083492"/>
            <a:ext cx="9144000" cy="60006"/>
          </a:xfrm>
          <a:prstGeom prst="rect">
            <a:avLst/>
          </a:prstGeom>
          <a:solidFill>
            <a:srgbClr val="E6A933"/>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2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313bc6f2cb2_0_61"/>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313bc6f2cb2_0_61"/>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b="0" i="0" lang="en-US" sz="2500" u="none" cap="none" strike="noStrike">
                <a:solidFill>
                  <a:schemeClr val="lt1"/>
                </a:solidFill>
                <a:latin typeface="Lato"/>
                <a:ea typeface="Lato"/>
                <a:cs typeface="Lato"/>
                <a:sym typeface="Lato"/>
              </a:rPr>
              <a:t>Appendix - Accuracy Metrics</a:t>
            </a:r>
            <a:endParaRPr b="0" i="0" sz="1400" u="none" cap="none" strike="noStrike">
              <a:solidFill>
                <a:srgbClr val="000000"/>
              </a:solidFill>
              <a:latin typeface="Arial"/>
              <a:ea typeface="Arial"/>
              <a:cs typeface="Arial"/>
              <a:sym typeface="Arial"/>
            </a:endParaRPr>
          </a:p>
        </p:txBody>
      </p:sp>
      <p:sp>
        <p:nvSpPr>
          <p:cNvPr id="499" name="Google Shape;499;g313bc6f2cb2_0_61"/>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g313bc6f2cb2_0_61"/>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g313bc6f2cb2_0_61"/>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2" name="Google Shape;502;g313bc6f2cb2_0_61"/>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503" name="Google Shape;503;g313bc6f2cb2_0_61"/>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504" name="Google Shape;504;g313bc6f2cb2_0_61"/>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505" name="Google Shape;505;g313bc6f2cb2_0_61"/>
          <p:cNvPicPr preferRelativeResize="0"/>
          <p:nvPr/>
        </p:nvPicPr>
        <p:blipFill>
          <a:blip r:embed="rId4">
            <a:alphaModFix/>
          </a:blip>
          <a:stretch>
            <a:fillRect/>
          </a:stretch>
        </p:blipFill>
        <p:spPr>
          <a:xfrm>
            <a:off x="3576575" y="1224100"/>
            <a:ext cx="3195381" cy="3159676"/>
          </a:xfrm>
          <a:prstGeom prst="rect">
            <a:avLst/>
          </a:prstGeom>
          <a:noFill/>
          <a:ln>
            <a:noFill/>
          </a:ln>
        </p:spPr>
      </p:pic>
      <p:pic>
        <p:nvPicPr>
          <p:cNvPr id="506" name="Google Shape;506;g313bc6f2cb2_0_61"/>
          <p:cNvPicPr preferRelativeResize="0"/>
          <p:nvPr/>
        </p:nvPicPr>
        <p:blipFill>
          <a:blip r:embed="rId5">
            <a:alphaModFix/>
          </a:blip>
          <a:stretch>
            <a:fillRect/>
          </a:stretch>
        </p:blipFill>
        <p:spPr>
          <a:xfrm>
            <a:off x="570274" y="1281325"/>
            <a:ext cx="2474975" cy="3241573"/>
          </a:xfrm>
          <a:prstGeom prst="rect">
            <a:avLst/>
          </a:prstGeom>
          <a:noFill/>
          <a:ln>
            <a:noFill/>
          </a:ln>
        </p:spPr>
      </p:pic>
      <p:pic>
        <p:nvPicPr>
          <p:cNvPr id="507" name="Google Shape;507;g313bc6f2cb2_0_61"/>
          <p:cNvPicPr preferRelativeResize="0"/>
          <p:nvPr/>
        </p:nvPicPr>
        <p:blipFill>
          <a:blip r:embed="rId6">
            <a:alphaModFix/>
          </a:blip>
          <a:stretch>
            <a:fillRect/>
          </a:stretch>
        </p:blipFill>
        <p:spPr>
          <a:xfrm>
            <a:off x="7390800" y="1281325"/>
            <a:ext cx="1304694" cy="3241574"/>
          </a:xfrm>
          <a:prstGeom prst="rect">
            <a:avLst/>
          </a:prstGeom>
          <a:noFill/>
          <a:ln>
            <a:noFill/>
          </a:ln>
        </p:spPr>
      </p:pic>
      <p:sp>
        <p:nvSpPr>
          <p:cNvPr id="508" name="Google Shape;508;g313bc6f2cb2_0_61"/>
          <p:cNvSpPr/>
          <p:nvPr/>
        </p:nvSpPr>
        <p:spPr>
          <a:xfrm>
            <a:off x="1379950" y="673463"/>
            <a:ext cx="1665300" cy="52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Recall</a:t>
            </a:r>
            <a:endParaRPr/>
          </a:p>
        </p:txBody>
      </p:sp>
      <p:sp>
        <p:nvSpPr>
          <p:cNvPr id="509" name="Google Shape;509;g313bc6f2cb2_0_61"/>
          <p:cNvSpPr/>
          <p:nvPr/>
        </p:nvSpPr>
        <p:spPr>
          <a:xfrm>
            <a:off x="7210500" y="640650"/>
            <a:ext cx="1665300" cy="52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F1-Score</a:t>
            </a:r>
            <a:endParaRPr/>
          </a:p>
        </p:txBody>
      </p:sp>
      <p:sp>
        <p:nvSpPr>
          <p:cNvPr id="510" name="Google Shape;510;g313bc6f2cb2_0_61"/>
          <p:cNvSpPr/>
          <p:nvPr/>
        </p:nvSpPr>
        <p:spPr>
          <a:xfrm>
            <a:off x="4341613" y="673475"/>
            <a:ext cx="1665300" cy="52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Precision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3193307857f_0_16"/>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3193307857f_0_16"/>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b="0" i="0" lang="en-US" sz="2500" u="none" cap="none" strike="noStrike">
                <a:solidFill>
                  <a:schemeClr val="lt1"/>
                </a:solidFill>
                <a:latin typeface="Lato"/>
                <a:ea typeface="Lato"/>
                <a:cs typeface="Lato"/>
                <a:sym typeface="Lato"/>
              </a:rPr>
              <a:t>Appendix - Model Differences </a:t>
            </a:r>
            <a:r>
              <a:rPr lang="en-US" sz="2500">
                <a:solidFill>
                  <a:schemeClr val="lt1"/>
                </a:solidFill>
                <a:latin typeface="Lato"/>
                <a:ea typeface="Lato"/>
                <a:cs typeface="Lato"/>
                <a:sym typeface="Lato"/>
              </a:rPr>
              <a:t>Transfer Learning</a:t>
            </a:r>
            <a:endParaRPr b="0" i="0" sz="1400" u="none" cap="none" strike="noStrike">
              <a:solidFill>
                <a:srgbClr val="000000"/>
              </a:solidFill>
              <a:latin typeface="Arial"/>
              <a:ea typeface="Arial"/>
              <a:cs typeface="Arial"/>
              <a:sym typeface="Arial"/>
            </a:endParaRPr>
          </a:p>
        </p:txBody>
      </p:sp>
      <p:sp>
        <p:nvSpPr>
          <p:cNvPr id="517" name="Google Shape;517;g3193307857f_0_16"/>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g3193307857f_0_16"/>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3193307857f_0_16"/>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0" name="Google Shape;520;g3193307857f_0_16"/>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521" name="Google Shape;521;g3193307857f_0_16"/>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522" name="Google Shape;522;g3193307857f_0_16"/>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523" name="Google Shape;523;g3193307857f_0_16"/>
          <p:cNvPicPr preferRelativeResize="0"/>
          <p:nvPr/>
        </p:nvPicPr>
        <p:blipFill>
          <a:blip r:embed="rId4">
            <a:alphaModFix/>
          </a:blip>
          <a:stretch>
            <a:fillRect/>
          </a:stretch>
        </p:blipFill>
        <p:spPr>
          <a:xfrm>
            <a:off x="177075" y="678300"/>
            <a:ext cx="5692800" cy="3787375"/>
          </a:xfrm>
          <a:prstGeom prst="rect">
            <a:avLst/>
          </a:prstGeom>
          <a:noFill/>
          <a:ln>
            <a:noFill/>
          </a:ln>
        </p:spPr>
      </p:pic>
      <p:pic>
        <p:nvPicPr>
          <p:cNvPr id="524" name="Google Shape;524;g3193307857f_0_16"/>
          <p:cNvPicPr preferRelativeResize="0"/>
          <p:nvPr/>
        </p:nvPicPr>
        <p:blipFill>
          <a:blip r:embed="rId5">
            <a:alphaModFix/>
          </a:blip>
          <a:stretch>
            <a:fillRect/>
          </a:stretch>
        </p:blipFill>
        <p:spPr>
          <a:xfrm>
            <a:off x="5810714" y="1233388"/>
            <a:ext cx="3351910" cy="26353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316ffdfd65e_2_1"/>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316ffdfd65e_2_1"/>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316ffdfd65e_2_1"/>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 name="Google Shape;82;g316ffdfd65e_2_1"/>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83" name="Google Shape;83;g316ffdfd65e_2_1"/>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84" name="Google Shape;84;g316ffdfd65e_2_1"/>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85" name="Google Shape;85;g316ffdfd65e_2_1"/>
          <p:cNvSpPr/>
          <p:nvPr/>
        </p:nvSpPr>
        <p:spPr>
          <a:xfrm>
            <a:off x="-2900" y="0"/>
            <a:ext cx="9153000" cy="2571600"/>
          </a:xfrm>
          <a:prstGeom prst="rect">
            <a:avLst/>
          </a:prstGeom>
          <a:solidFill>
            <a:srgbClr val="1B2A4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g316ffdfd65e_2_1"/>
          <p:cNvSpPr txBox="1"/>
          <p:nvPr/>
        </p:nvSpPr>
        <p:spPr>
          <a:xfrm>
            <a:off x="314700" y="1321250"/>
            <a:ext cx="6069300" cy="15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chemeClr val="lt1"/>
                </a:solidFill>
              </a:rPr>
              <a:t>Business Problem</a:t>
            </a:r>
            <a:endParaRPr b="1" sz="48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3193307857f_0_5"/>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3193307857f_0_5"/>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b="0" i="0" lang="en-US" sz="2500" u="none" cap="none" strike="noStrike">
                <a:solidFill>
                  <a:schemeClr val="lt1"/>
                </a:solidFill>
                <a:latin typeface="Lato"/>
                <a:ea typeface="Lato"/>
                <a:cs typeface="Lato"/>
                <a:sym typeface="Lato"/>
              </a:rPr>
              <a:t>Appendix - </a:t>
            </a:r>
            <a:r>
              <a:rPr lang="en-US" sz="2500">
                <a:solidFill>
                  <a:schemeClr val="lt1"/>
                </a:solidFill>
                <a:latin typeface="Lato"/>
                <a:ea typeface="Lato"/>
                <a:cs typeface="Lato"/>
                <a:sym typeface="Lato"/>
              </a:rPr>
              <a:t>Handling</a:t>
            </a:r>
            <a:r>
              <a:rPr lang="en-US" sz="2500">
                <a:solidFill>
                  <a:schemeClr val="lt1"/>
                </a:solidFill>
                <a:latin typeface="Lato"/>
                <a:ea typeface="Lato"/>
                <a:cs typeface="Lato"/>
                <a:sym typeface="Lato"/>
              </a:rPr>
              <a:t> Class Imbalance</a:t>
            </a:r>
            <a:endParaRPr b="0" i="0" sz="1400" u="none" cap="none" strike="noStrike">
              <a:solidFill>
                <a:srgbClr val="000000"/>
              </a:solidFill>
              <a:latin typeface="Arial"/>
              <a:ea typeface="Arial"/>
              <a:cs typeface="Arial"/>
              <a:sym typeface="Arial"/>
            </a:endParaRPr>
          </a:p>
        </p:txBody>
      </p:sp>
      <p:sp>
        <p:nvSpPr>
          <p:cNvPr id="531" name="Google Shape;531;g3193307857f_0_5"/>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3193307857f_0_5"/>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3193307857f_0_5"/>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g3193307857f_0_5"/>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535" name="Google Shape;535;g3193307857f_0_5"/>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536" name="Google Shape;536;g3193307857f_0_5"/>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537" name="Google Shape;537;g3193307857f_0_5"/>
          <p:cNvPicPr preferRelativeResize="0"/>
          <p:nvPr/>
        </p:nvPicPr>
        <p:blipFill>
          <a:blip r:embed="rId4">
            <a:alphaModFix/>
          </a:blip>
          <a:stretch>
            <a:fillRect/>
          </a:stretch>
        </p:blipFill>
        <p:spPr>
          <a:xfrm>
            <a:off x="2319766" y="548975"/>
            <a:ext cx="4517234" cy="4069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3193307857f_0_70"/>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3193307857f_0_70"/>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b="0" i="0" lang="en-US" sz="2500" u="none" cap="none" strike="noStrike">
                <a:solidFill>
                  <a:schemeClr val="lt1"/>
                </a:solidFill>
                <a:latin typeface="Lato"/>
                <a:ea typeface="Lato"/>
                <a:cs typeface="Lato"/>
                <a:sym typeface="Lato"/>
              </a:rPr>
              <a:t>Appendix - </a:t>
            </a:r>
            <a:r>
              <a:rPr lang="en-US" sz="2500">
                <a:solidFill>
                  <a:schemeClr val="lt1"/>
                </a:solidFill>
                <a:latin typeface="Lato"/>
                <a:ea typeface="Lato"/>
                <a:cs typeface="Lato"/>
                <a:sym typeface="Lato"/>
              </a:rPr>
              <a:t>Model </a:t>
            </a:r>
            <a:r>
              <a:rPr lang="en-US" sz="2500">
                <a:solidFill>
                  <a:schemeClr val="lt1"/>
                </a:solidFill>
                <a:latin typeface="Lato"/>
                <a:ea typeface="Lato"/>
                <a:cs typeface="Lato"/>
                <a:sym typeface="Lato"/>
              </a:rPr>
              <a:t>Demonstration</a:t>
            </a:r>
            <a:r>
              <a:rPr lang="en-US" sz="2500">
                <a:solidFill>
                  <a:schemeClr val="lt1"/>
                </a:solidFill>
                <a:latin typeface="Lato"/>
                <a:ea typeface="Lato"/>
                <a:cs typeface="Lato"/>
                <a:sym typeface="Lato"/>
              </a:rPr>
              <a:t> </a:t>
            </a:r>
            <a:endParaRPr b="0" i="0" sz="1400" u="none" cap="none" strike="noStrike">
              <a:solidFill>
                <a:srgbClr val="000000"/>
              </a:solidFill>
              <a:latin typeface="Arial"/>
              <a:ea typeface="Arial"/>
              <a:cs typeface="Arial"/>
              <a:sym typeface="Arial"/>
            </a:endParaRPr>
          </a:p>
        </p:txBody>
      </p:sp>
      <p:sp>
        <p:nvSpPr>
          <p:cNvPr id="544" name="Google Shape;544;g3193307857f_0_70"/>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3193307857f_0_70"/>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g3193307857f_0_70"/>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7" name="Google Shape;547;g3193307857f_0_70"/>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548" name="Google Shape;548;g3193307857f_0_70"/>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549" name="Google Shape;549;g3193307857f_0_70"/>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550" name="Google Shape;550;g3193307857f_0_70"/>
          <p:cNvPicPr preferRelativeResize="0"/>
          <p:nvPr/>
        </p:nvPicPr>
        <p:blipFill rotWithShape="1">
          <a:blip r:embed="rId4">
            <a:alphaModFix/>
          </a:blip>
          <a:srcRect b="0" l="0" r="0" t="0"/>
          <a:stretch/>
        </p:blipFill>
        <p:spPr>
          <a:xfrm>
            <a:off x="249050" y="678300"/>
            <a:ext cx="5711993" cy="3787374"/>
          </a:xfrm>
          <a:prstGeom prst="rect">
            <a:avLst/>
          </a:prstGeom>
          <a:noFill/>
          <a:ln>
            <a:noFill/>
          </a:ln>
        </p:spPr>
      </p:pic>
      <p:sp>
        <p:nvSpPr>
          <p:cNvPr id="551" name="Google Shape;551;g3193307857f_0_70"/>
          <p:cNvSpPr/>
          <p:nvPr/>
        </p:nvSpPr>
        <p:spPr>
          <a:xfrm>
            <a:off x="5822775" y="724400"/>
            <a:ext cx="3056400" cy="374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34343"/>
                </a:solidFill>
              </a:rPr>
              <a:t>Model Working</a:t>
            </a:r>
            <a:endParaRPr b="1" sz="1800">
              <a:solidFill>
                <a:srgbClr val="434343"/>
              </a:solidFill>
            </a:endParaRPr>
          </a:p>
          <a:p>
            <a:pPr indent="-317500" lvl="0" marL="457200" rtl="0" algn="l">
              <a:spcBef>
                <a:spcPts val="0"/>
              </a:spcBef>
              <a:spcAft>
                <a:spcPts val="0"/>
              </a:spcAft>
              <a:buClr>
                <a:srgbClr val="434343"/>
              </a:buClr>
              <a:buSzPts val="1400"/>
              <a:buChar char="●"/>
            </a:pPr>
            <a:r>
              <a:rPr lang="en-US">
                <a:solidFill>
                  <a:srgbClr val="434343"/>
                </a:solidFill>
              </a:rPr>
              <a:t>Enter any Headline from the internet to categorize it.</a:t>
            </a:r>
            <a:endParaRPr>
              <a:solidFill>
                <a:srgbClr val="434343"/>
              </a:solidFill>
            </a:endParaRPr>
          </a:p>
          <a:p>
            <a:pPr indent="-317500" lvl="0" marL="457200" rtl="0" algn="l">
              <a:spcBef>
                <a:spcPts val="0"/>
              </a:spcBef>
              <a:spcAft>
                <a:spcPts val="0"/>
              </a:spcAft>
              <a:buClr>
                <a:srgbClr val="434343"/>
              </a:buClr>
              <a:buSzPts val="1400"/>
              <a:buChar char="●"/>
            </a:pPr>
            <a:r>
              <a:rPr lang="en-US">
                <a:solidFill>
                  <a:srgbClr val="434343"/>
                </a:solidFill>
              </a:rPr>
              <a:t>See the predicted category.</a:t>
            </a:r>
            <a:endParaRPr>
              <a:solidFill>
                <a:srgbClr val="434343"/>
              </a:solidFill>
            </a:endParaRPr>
          </a:p>
          <a:p>
            <a:pPr indent="-317500" lvl="0" marL="457200" rtl="0" algn="l">
              <a:spcBef>
                <a:spcPts val="0"/>
              </a:spcBef>
              <a:spcAft>
                <a:spcPts val="0"/>
              </a:spcAft>
              <a:buClr>
                <a:srgbClr val="434343"/>
              </a:buClr>
              <a:buSzPts val="1400"/>
              <a:buChar char="●"/>
            </a:pPr>
            <a:r>
              <a:rPr lang="en-US">
                <a:solidFill>
                  <a:srgbClr val="434343"/>
                </a:solidFill>
              </a:rPr>
              <a:t>See the time taken to get prediction.</a:t>
            </a:r>
            <a:endParaRPr>
              <a:solidFill>
                <a:srgbClr val="434343"/>
              </a:solidFill>
            </a:endParaRPr>
          </a:p>
          <a:p>
            <a:pPr indent="-317500" lvl="0" marL="457200" rtl="0" algn="l">
              <a:spcBef>
                <a:spcPts val="0"/>
              </a:spcBef>
              <a:spcAft>
                <a:spcPts val="0"/>
              </a:spcAft>
              <a:buClr>
                <a:srgbClr val="434343"/>
              </a:buClr>
              <a:buSzPts val="1400"/>
              <a:buChar char="●"/>
            </a:pPr>
            <a:r>
              <a:rPr lang="en-US">
                <a:solidFill>
                  <a:srgbClr val="434343"/>
                </a:solidFill>
              </a:rPr>
              <a:t>Headline length dictates </a:t>
            </a:r>
            <a:r>
              <a:rPr b="1" lang="en-US">
                <a:solidFill>
                  <a:srgbClr val="434343"/>
                </a:solidFill>
              </a:rPr>
              <a:t>time to get prediction</a:t>
            </a:r>
            <a:r>
              <a:rPr lang="en-US">
                <a:solidFill>
                  <a:srgbClr val="434343"/>
                </a:solidFill>
              </a:rPr>
              <a:t>.</a:t>
            </a:r>
            <a:endParaRPr>
              <a:solidFill>
                <a:srgbClr val="434343"/>
              </a:solidFill>
            </a:endParaRPr>
          </a:p>
          <a:p>
            <a:pPr indent="-317500" lvl="0" marL="457200" rtl="0" algn="l">
              <a:spcBef>
                <a:spcPts val="0"/>
              </a:spcBef>
              <a:spcAft>
                <a:spcPts val="0"/>
              </a:spcAft>
              <a:buClr>
                <a:srgbClr val="434343"/>
              </a:buClr>
              <a:buSzPts val="1400"/>
              <a:buChar char="●"/>
            </a:pPr>
            <a:r>
              <a:rPr lang="en-US">
                <a:solidFill>
                  <a:srgbClr val="434343"/>
                </a:solidFill>
              </a:rPr>
              <a:t>(</a:t>
            </a:r>
            <a:r>
              <a:rPr b="1" lang="en-US">
                <a:solidFill>
                  <a:srgbClr val="434343"/>
                </a:solidFill>
              </a:rPr>
              <a:t>0.06S</a:t>
            </a:r>
            <a:r>
              <a:rPr lang="en-US">
                <a:solidFill>
                  <a:srgbClr val="434343"/>
                </a:solidFill>
              </a:rPr>
              <a:t> to </a:t>
            </a:r>
            <a:r>
              <a:rPr b="1" lang="en-US">
                <a:solidFill>
                  <a:srgbClr val="434343"/>
                </a:solidFill>
              </a:rPr>
              <a:t>0.20S</a:t>
            </a:r>
            <a:r>
              <a:rPr lang="en-US">
                <a:solidFill>
                  <a:srgbClr val="434343"/>
                </a:solidFill>
              </a:rPr>
              <a:t>)</a:t>
            </a:r>
            <a:endParaRPr>
              <a:solidFill>
                <a:srgbClr val="434343"/>
              </a:solidFill>
            </a:endParaRPr>
          </a:p>
          <a:p>
            <a:pPr indent="-317500" lvl="0" marL="457200" rtl="0" algn="l">
              <a:spcBef>
                <a:spcPts val="0"/>
              </a:spcBef>
              <a:spcAft>
                <a:spcPts val="0"/>
              </a:spcAft>
              <a:buClr>
                <a:srgbClr val="434343"/>
              </a:buClr>
              <a:buSzPts val="1400"/>
              <a:buChar char="●"/>
            </a:pPr>
            <a:r>
              <a:rPr b="1" lang="en-US">
                <a:solidFill>
                  <a:srgbClr val="434343"/>
                </a:solidFill>
              </a:rPr>
              <a:t>1000 articles</a:t>
            </a:r>
            <a:r>
              <a:rPr lang="en-US">
                <a:solidFill>
                  <a:srgbClr val="434343"/>
                </a:solidFill>
              </a:rPr>
              <a:t> carectorized in less than </a:t>
            </a:r>
            <a:r>
              <a:rPr b="1" lang="en-US">
                <a:solidFill>
                  <a:srgbClr val="434343"/>
                </a:solidFill>
              </a:rPr>
              <a:t>2 minutes</a:t>
            </a:r>
            <a:r>
              <a:rPr lang="en-US">
                <a:solidFill>
                  <a:srgbClr val="434343"/>
                </a:solidFill>
              </a:rPr>
              <a:t>.</a:t>
            </a:r>
            <a:endParaRPr>
              <a:solidFill>
                <a:srgbClr val="434343"/>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31938ae12e0_0_0"/>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31938ae12e0_0_0"/>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b="0" i="0" lang="en-US" sz="2500" u="none" cap="none" strike="noStrike">
                <a:solidFill>
                  <a:schemeClr val="lt1"/>
                </a:solidFill>
                <a:latin typeface="Lato"/>
                <a:ea typeface="Lato"/>
                <a:cs typeface="Lato"/>
                <a:sym typeface="Lato"/>
              </a:rPr>
              <a:t>Appendix - </a:t>
            </a:r>
            <a:r>
              <a:rPr lang="en-US" sz="2500">
                <a:solidFill>
                  <a:schemeClr val="lt1"/>
                </a:solidFill>
                <a:latin typeface="Lato"/>
                <a:ea typeface="Lato"/>
                <a:cs typeface="Lato"/>
                <a:sym typeface="Lato"/>
              </a:rPr>
              <a:t>Harmonic Mean Example</a:t>
            </a:r>
            <a:r>
              <a:rPr lang="en-US" sz="2500">
                <a:solidFill>
                  <a:schemeClr val="lt1"/>
                </a:solidFill>
                <a:latin typeface="Lato"/>
                <a:ea typeface="Lato"/>
                <a:cs typeface="Lato"/>
                <a:sym typeface="Lato"/>
              </a:rPr>
              <a:t> </a:t>
            </a:r>
            <a:endParaRPr b="0" i="0" sz="1400" u="none" cap="none" strike="noStrike">
              <a:solidFill>
                <a:srgbClr val="000000"/>
              </a:solidFill>
              <a:latin typeface="Arial"/>
              <a:ea typeface="Arial"/>
              <a:cs typeface="Arial"/>
              <a:sym typeface="Arial"/>
            </a:endParaRPr>
          </a:p>
        </p:txBody>
      </p:sp>
      <p:sp>
        <p:nvSpPr>
          <p:cNvPr id="558" name="Google Shape;558;g31938ae12e0_0_0"/>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31938ae12e0_0_0"/>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g31938ae12e0_0_0"/>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1" name="Google Shape;561;g31938ae12e0_0_0"/>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562" name="Google Shape;562;g31938ae12e0_0_0"/>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563" name="Google Shape;563;g31938ae12e0_0_0"/>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564" name="Google Shape;564;g31938ae12e0_0_0"/>
          <p:cNvPicPr preferRelativeResize="0"/>
          <p:nvPr/>
        </p:nvPicPr>
        <p:blipFill>
          <a:blip r:embed="rId4">
            <a:alphaModFix/>
          </a:blip>
          <a:stretch>
            <a:fillRect/>
          </a:stretch>
        </p:blipFill>
        <p:spPr>
          <a:xfrm>
            <a:off x="1822375" y="1019413"/>
            <a:ext cx="5486400" cy="310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319f578d845_0_24"/>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319f578d845_0_24"/>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lang="en-US" sz="2500">
                <a:solidFill>
                  <a:schemeClr val="lt1"/>
                </a:solidFill>
                <a:latin typeface="Lato"/>
                <a:ea typeface="Lato"/>
                <a:cs typeface="Lato"/>
                <a:sym typeface="Lato"/>
              </a:rPr>
              <a:t>Business Context</a:t>
            </a:r>
            <a:endParaRPr b="0" i="0" sz="1400" u="none" cap="none" strike="noStrike">
              <a:solidFill>
                <a:srgbClr val="000000"/>
              </a:solidFill>
              <a:latin typeface="Arial"/>
              <a:ea typeface="Arial"/>
              <a:cs typeface="Arial"/>
              <a:sym typeface="Arial"/>
            </a:endParaRPr>
          </a:p>
        </p:txBody>
      </p:sp>
      <p:sp>
        <p:nvSpPr>
          <p:cNvPr id="93" name="Google Shape;93;g319f578d845_0_24"/>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319f578d845_0_24"/>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319f578d845_0_24"/>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 name="Google Shape;96;g319f578d845_0_24"/>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97" name="Google Shape;97;g319f578d845_0_24"/>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98" name="Google Shape;98;g319f578d845_0_24"/>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pic>
        <p:nvPicPr>
          <p:cNvPr id="99" name="Google Shape;99;g319f578d845_0_24"/>
          <p:cNvPicPr preferRelativeResize="0"/>
          <p:nvPr/>
        </p:nvPicPr>
        <p:blipFill rotWithShape="1">
          <a:blip r:embed="rId4">
            <a:alphaModFix/>
          </a:blip>
          <a:srcRect b="0" l="0" r="5060" t="11480"/>
          <a:stretch/>
        </p:blipFill>
        <p:spPr>
          <a:xfrm>
            <a:off x="4515425" y="1113888"/>
            <a:ext cx="4405874" cy="2687325"/>
          </a:xfrm>
          <a:prstGeom prst="rect">
            <a:avLst/>
          </a:prstGeom>
          <a:noFill/>
          <a:ln>
            <a:noFill/>
          </a:ln>
        </p:spPr>
      </p:pic>
      <p:sp>
        <p:nvSpPr>
          <p:cNvPr id="100" name="Google Shape;100;g319f578d845_0_24"/>
          <p:cNvSpPr txBox="1"/>
          <p:nvPr/>
        </p:nvSpPr>
        <p:spPr>
          <a:xfrm>
            <a:off x="4515425" y="716700"/>
            <a:ext cx="51318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434343"/>
                </a:solidFill>
              </a:rPr>
              <a:t>Readership Growth In The Digital Landscape</a:t>
            </a:r>
            <a:endParaRPr b="1" sz="1600">
              <a:solidFill>
                <a:srgbClr val="434343"/>
              </a:solidFill>
            </a:endParaRPr>
          </a:p>
        </p:txBody>
      </p:sp>
      <p:sp>
        <p:nvSpPr>
          <p:cNvPr id="101" name="Google Shape;101;g319f578d845_0_24"/>
          <p:cNvSpPr txBox="1"/>
          <p:nvPr/>
        </p:nvSpPr>
        <p:spPr>
          <a:xfrm>
            <a:off x="448500" y="844325"/>
            <a:ext cx="3979200" cy="341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rgbClr val="434343"/>
                </a:solidFill>
              </a:rPr>
              <a:t>Statista Market Insight</a:t>
            </a:r>
            <a:endParaRPr b="1" sz="1600">
              <a:solidFill>
                <a:srgbClr val="434343"/>
              </a:solidFill>
            </a:endParaRPr>
          </a:p>
          <a:p>
            <a:pPr indent="-304800" lvl="0" marL="457200" rtl="0" algn="l">
              <a:lnSpc>
                <a:spcPct val="115000"/>
              </a:lnSpc>
              <a:spcBef>
                <a:spcPts val="0"/>
              </a:spcBef>
              <a:spcAft>
                <a:spcPts val="0"/>
              </a:spcAft>
              <a:buClr>
                <a:srgbClr val="434343"/>
              </a:buClr>
              <a:buSzPts val="1200"/>
              <a:buChar char="●"/>
            </a:pPr>
            <a:r>
              <a:rPr b="1" lang="en-US" sz="1200">
                <a:solidFill>
                  <a:srgbClr val="434343"/>
                </a:solidFill>
              </a:rPr>
              <a:t>Digital News: </a:t>
            </a:r>
            <a:r>
              <a:rPr lang="en-US" sz="1200">
                <a:solidFill>
                  <a:srgbClr val="434343"/>
                </a:solidFill>
              </a:rPr>
              <a:t>Net increase of </a:t>
            </a:r>
            <a:r>
              <a:rPr b="1" lang="en-US" sz="1200">
                <a:solidFill>
                  <a:srgbClr val="434343"/>
                </a:solidFill>
              </a:rPr>
              <a:t>500M</a:t>
            </a:r>
            <a:r>
              <a:rPr lang="en-US" sz="1200">
                <a:solidFill>
                  <a:srgbClr val="434343"/>
                </a:solidFill>
              </a:rPr>
              <a:t> users (2017-2024).</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b="1" lang="en-US" sz="1200">
                <a:solidFill>
                  <a:srgbClr val="434343"/>
                </a:solidFill>
              </a:rPr>
              <a:t>Printed News: </a:t>
            </a:r>
            <a:r>
              <a:rPr lang="en-US" sz="1200">
                <a:solidFill>
                  <a:srgbClr val="434343"/>
                </a:solidFill>
              </a:rPr>
              <a:t>Net Decrease of </a:t>
            </a:r>
            <a:r>
              <a:rPr b="1" lang="en-US" sz="1200">
                <a:solidFill>
                  <a:srgbClr val="434343"/>
                </a:solidFill>
              </a:rPr>
              <a:t>700M</a:t>
            </a:r>
            <a:r>
              <a:rPr lang="en-US" sz="1200">
                <a:solidFill>
                  <a:srgbClr val="434343"/>
                </a:solidFill>
              </a:rPr>
              <a:t> users (2017-2024).</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US" sz="1200">
                <a:solidFill>
                  <a:srgbClr val="434343"/>
                </a:solidFill>
              </a:rPr>
              <a:t>A shift from printed to digital news.</a:t>
            </a:r>
            <a:endParaRPr sz="1200">
              <a:solidFill>
                <a:srgbClr val="434343"/>
              </a:solidFill>
            </a:endParaRPr>
          </a:p>
          <a:p>
            <a:pPr indent="0" lvl="0" marL="0" rtl="0" algn="l">
              <a:lnSpc>
                <a:spcPct val="115000"/>
              </a:lnSpc>
              <a:spcBef>
                <a:spcPts val="0"/>
              </a:spcBef>
              <a:spcAft>
                <a:spcPts val="0"/>
              </a:spcAft>
              <a:buNone/>
            </a:pPr>
            <a:r>
              <a:t/>
            </a:r>
            <a:endParaRPr b="1" sz="1200">
              <a:solidFill>
                <a:srgbClr val="434343"/>
              </a:solidFill>
            </a:endParaRPr>
          </a:p>
          <a:p>
            <a:pPr indent="0" lvl="0" marL="0" rtl="0" algn="l">
              <a:lnSpc>
                <a:spcPct val="115000"/>
              </a:lnSpc>
              <a:spcBef>
                <a:spcPts val="0"/>
              </a:spcBef>
              <a:spcAft>
                <a:spcPts val="0"/>
              </a:spcAft>
              <a:buNone/>
            </a:pPr>
            <a:r>
              <a:rPr b="1" lang="en-US" sz="1600">
                <a:solidFill>
                  <a:srgbClr val="434343"/>
                </a:solidFill>
              </a:rPr>
              <a:t>Consumer Preferences</a:t>
            </a:r>
            <a:endParaRPr b="1" sz="1600">
              <a:solidFill>
                <a:srgbClr val="434343"/>
              </a:solidFill>
            </a:endParaRPr>
          </a:p>
          <a:p>
            <a:pPr indent="-304800" lvl="0" marL="457200" rtl="0" algn="l">
              <a:lnSpc>
                <a:spcPct val="115000"/>
              </a:lnSpc>
              <a:spcBef>
                <a:spcPts val="0"/>
              </a:spcBef>
              <a:spcAft>
                <a:spcPts val="0"/>
              </a:spcAft>
              <a:buClr>
                <a:srgbClr val="434343"/>
              </a:buClr>
              <a:buSzPts val="1200"/>
              <a:buChar char="●"/>
            </a:pPr>
            <a:r>
              <a:rPr lang="en-US" sz="1200">
                <a:solidFill>
                  <a:srgbClr val="434343"/>
                </a:solidFill>
              </a:rPr>
              <a:t>On-Demand Consumption</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US" sz="1200">
                <a:solidFill>
                  <a:srgbClr val="434343"/>
                </a:solidFill>
              </a:rPr>
              <a:t>Personalization</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US" sz="1200">
                <a:solidFill>
                  <a:srgbClr val="434343"/>
                </a:solidFill>
              </a:rPr>
              <a:t>Timeliness of News Delivery</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n-US" sz="1200">
                <a:solidFill>
                  <a:srgbClr val="434343"/>
                </a:solidFill>
              </a:rPr>
              <a:t>Accurate News</a:t>
            </a:r>
            <a:endParaRPr sz="1200">
              <a:solidFill>
                <a:srgbClr val="434343"/>
              </a:solidFill>
            </a:endParaRPr>
          </a:p>
          <a:p>
            <a:pPr indent="0" lvl="0" marL="45720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t/>
            </a:r>
            <a:endParaRPr b="1" sz="1600">
              <a:solidFill>
                <a:srgbClr val="434343"/>
              </a:solidFill>
            </a:endParaRPr>
          </a:p>
          <a:p>
            <a:pPr indent="0" lvl="0" marL="457200" rtl="0" algn="l">
              <a:lnSpc>
                <a:spcPct val="115000"/>
              </a:lnSpc>
              <a:spcBef>
                <a:spcPts val="0"/>
              </a:spcBef>
              <a:spcAft>
                <a:spcPts val="0"/>
              </a:spcAft>
              <a:buNone/>
            </a:pPr>
            <a:r>
              <a:t/>
            </a:r>
            <a:endParaRPr sz="120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319f578d845_0_106"/>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319f578d845_0_106"/>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lang="en-US" sz="2500">
                <a:solidFill>
                  <a:schemeClr val="lt1"/>
                </a:solidFill>
                <a:latin typeface="Lato"/>
                <a:ea typeface="Lato"/>
                <a:cs typeface="Lato"/>
                <a:sym typeface="Lato"/>
              </a:rPr>
              <a:t>Business Problem: Challenges</a:t>
            </a:r>
            <a:endParaRPr b="0" i="0" sz="1400" u="none" cap="none" strike="noStrike">
              <a:solidFill>
                <a:srgbClr val="000000"/>
              </a:solidFill>
              <a:latin typeface="Arial"/>
              <a:ea typeface="Arial"/>
              <a:cs typeface="Arial"/>
              <a:sym typeface="Arial"/>
            </a:endParaRPr>
          </a:p>
        </p:txBody>
      </p:sp>
      <p:sp>
        <p:nvSpPr>
          <p:cNvPr id="108" name="Google Shape;108;g319f578d845_0_106"/>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319f578d845_0_106"/>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319f578d845_0_106"/>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1" name="Google Shape;111;g319f578d845_0_106"/>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112" name="Google Shape;112;g319f578d845_0_106"/>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113" name="Google Shape;113;g319f578d845_0_106"/>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114" name="Google Shape;114;g319f578d845_0_106"/>
          <p:cNvSpPr txBox="1"/>
          <p:nvPr/>
        </p:nvSpPr>
        <p:spPr>
          <a:xfrm>
            <a:off x="3787850" y="617550"/>
            <a:ext cx="51318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endParaRPr>
          </a:p>
        </p:txBody>
      </p:sp>
      <p:sp>
        <p:nvSpPr>
          <p:cNvPr id="115" name="Google Shape;115;g319f578d845_0_106"/>
          <p:cNvSpPr txBox="1"/>
          <p:nvPr/>
        </p:nvSpPr>
        <p:spPr>
          <a:xfrm>
            <a:off x="564825" y="682425"/>
            <a:ext cx="4840500" cy="341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600">
                <a:solidFill>
                  <a:srgbClr val="434343"/>
                </a:solidFill>
              </a:rPr>
              <a:t>Personalization Needs</a:t>
            </a:r>
            <a:endParaRPr b="1" sz="1600">
              <a:solidFill>
                <a:srgbClr val="434343"/>
              </a:solidFill>
            </a:endParaRPr>
          </a:p>
          <a:p>
            <a:pPr indent="-304800" lvl="0" marL="457200" rtl="0" algn="l">
              <a:lnSpc>
                <a:spcPct val="115000"/>
              </a:lnSpc>
              <a:spcBef>
                <a:spcPts val="0"/>
              </a:spcBef>
              <a:spcAft>
                <a:spcPts val="0"/>
              </a:spcAft>
              <a:buClr>
                <a:srgbClr val="434343"/>
              </a:buClr>
              <a:buSzPts val="1200"/>
              <a:buChar char="●"/>
            </a:pPr>
            <a:r>
              <a:rPr lang="en-US" sz="1200">
                <a:solidFill>
                  <a:srgbClr val="434343"/>
                </a:solidFill>
              </a:rPr>
              <a:t>Users expect </a:t>
            </a:r>
            <a:r>
              <a:rPr b="1" lang="en-US" sz="1200">
                <a:solidFill>
                  <a:srgbClr val="434343"/>
                </a:solidFill>
              </a:rPr>
              <a:t>tailored content </a:t>
            </a:r>
            <a:r>
              <a:rPr lang="en-US" sz="1200">
                <a:solidFill>
                  <a:srgbClr val="434343"/>
                </a:solidFill>
              </a:rPr>
              <a:t>(e.g., politics, sports, tech). Inaccurate categorization can result in irrelevant recommendations, </a:t>
            </a:r>
            <a:r>
              <a:rPr b="1" lang="en-US" sz="1200">
                <a:solidFill>
                  <a:srgbClr val="434343"/>
                </a:solidFill>
              </a:rPr>
              <a:t>poor </a:t>
            </a:r>
            <a:r>
              <a:rPr lang="en-US" sz="1200">
                <a:solidFill>
                  <a:srgbClr val="434343"/>
                </a:solidFill>
              </a:rPr>
              <a:t>user experience, and </a:t>
            </a:r>
            <a:r>
              <a:rPr b="1" lang="en-US" sz="1200">
                <a:solidFill>
                  <a:srgbClr val="434343"/>
                </a:solidFill>
              </a:rPr>
              <a:t>reduced engagement</a:t>
            </a:r>
            <a:r>
              <a:rPr lang="en-US" sz="1200">
                <a:solidFill>
                  <a:srgbClr val="434343"/>
                </a:solidFill>
              </a:rPr>
              <a:t>.</a:t>
            </a:r>
            <a:endParaRPr sz="1200">
              <a:solidFill>
                <a:srgbClr val="434343"/>
              </a:solidFill>
            </a:endParaRPr>
          </a:p>
          <a:p>
            <a:pPr indent="0" lvl="0" marL="45720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b="1" lang="en-US" sz="1600">
                <a:solidFill>
                  <a:srgbClr val="434343"/>
                </a:solidFill>
              </a:rPr>
              <a:t>High Content Volume</a:t>
            </a:r>
            <a:endParaRPr b="1" sz="1600">
              <a:solidFill>
                <a:srgbClr val="434343"/>
              </a:solidFill>
            </a:endParaRPr>
          </a:p>
          <a:p>
            <a:pPr indent="-304800" lvl="0" marL="457200" rtl="0" algn="l">
              <a:lnSpc>
                <a:spcPct val="115000"/>
              </a:lnSpc>
              <a:spcBef>
                <a:spcPts val="0"/>
              </a:spcBef>
              <a:spcAft>
                <a:spcPts val="0"/>
              </a:spcAft>
              <a:buClr>
                <a:srgbClr val="434343"/>
              </a:buClr>
              <a:buSzPts val="1200"/>
              <a:buChar char="●"/>
            </a:pPr>
            <a:r>
              <a:rPr b="1" lang="en-US" sz="1200">
                <a:solidFill>
                  <a:srgbClr val="434343"/>
                </a:solidFill>
              </a:rPr>
              <a:t>Rising demand</a:t>
            </a:r>
            <a:r>
              <a:rPr lang="en-US" sz="1200">
                <a:solidFill>
                  <a:srgbClr val="434343"/>
                </a:solidFill>
              </a:rPr>
              <a:t> requires faster organization and publishing. Delays in categorization hurt reader engagement and relevance.</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b="1" lang="en-US" sz="1600">
                <a:solidFill>
                  <a:srgbClr val="434343"/>
                </a:solidFill>
              </a:rPr>
              <a:t>Workflow Bottlenecks: </a:t>
            </a:r>
            <a:endParaRPr b="1" sz="1600">
              <a:solidFill>
                <a:srgbClr val="434343"/>
              </a:solidFill>
            </a:endParaRPr>
          </a:p>
          <a:p>
            <a:pPr indent="-304800" lvl="0" marL="457200" rtl="0" algn="l">
              <a:lnSpc>
                <a:spcPct val="115000"/>
              </a:lnSpc>
              <a:spcBef>
                <a:spcPts val="0"/>
              </a:spcBef>
              <a:spcAft>
                <a:spcPts val="0"/>
              </a:spcAft>
              <a:buClr>
                <a:srgbClr val="434343"/>
              </a:buClr>
              <a:buSzPts val="1200"/>
              <a:buChar char="●"/>
            </a:pPr>
            <a:r>
              <a:rPr lang="en-US" sz="1200">
                <a:solidFill>
                  <a:srgbClr val="434343"/>
                </a:solidFill>
              </a:rPr>
              <a:t>Manual categorization is slow, inconsistent, and struggles with real-time classification, especially during peak traffic or breaking news causing them to lose users in a </a:t>
            </a:r>
            <a:r>
              <a:rPr lang="en-US" sz="1200">
                <a:solidFill>
                  <a:srgbClr val="434343"/>
                </a:solidFill>
              </a:rPr>
              <a:t>competitive</a:t>
            </a:r>
            <a:r>
              <a:rPr lang="en-US" sz="1200">
                <a:solidFill>
                  <a:srgbClr val="434343"/>
                </a:solidFill>
              </a:rPr>
              <a:t> market.</a:t>
            </a:r>
            <a:endParaRPr sz="1200">
              <a:solidFill>
                <a:srgbClr val="434343"/>
              </a:solidFill>
            </a:endParaRPr>
          </a:p>
        </p:txBody>
      </p:sp>
      <p:pic>
        <p:nvPicPr>
          <p:cNvPr id="116" name="Google Shape;116;g319f578d845_0_106"/>
          <p:cNvPicPr preferRelativeResize="0"/>
          <p:nvPr/>
        </p:nvPicPr>
        <p:blipFill>
          <a:blip r:embed="rId4">
            <a:alphaModFix/>
          </a:blip>
          <a:stretch>
            <a:fillRect/>
          </a:stretch>
        </p:blipFill>
        <p:spPr>
          <a:xfrm>
            <a:off x="6407401" y="585038"/>
            <a:ext cx="1841423" cy="39738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16ffdfd65e_2_174"/>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316ffdfd65e_2_174"/>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316ffdfd65e_2_174"/>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g316ffdfd65e_2_174"/>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125" name="Google Shape;125;g316ffdfd65e_2_174"/>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126" name="Google Shape;126;g316ffdfd65e_2_174"/>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127" name="Google Shape;127;g316ffdfd65e_2_174"/>
          <p:cNvSpPr/>
          <p:nvPr/>
        </p:nvSpPr>
        <p:spPr>
          <a:xfrm>
            <a:off x="-2900" y="0"/>
            <a:ext cx="9153000" cy="2571600"/>
          </a:xfrm>
          <a:prstGeom prst="rect">
            <a:avLst/>
          </a:prstGeom>
          <a:solidFill>
            <a:srgbClr val="1B2A4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g316ffdfd65e_2_174"/>
          <p:cNvSpPr txBox="1"/>
          <p:nvPr/>
        </p:nvSpPr>
        <p:spPr>
          <a:xfrm>
            <a:off x="387350" y="1333575"/>
            <a:ext cx="6168000" cy="15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chemeClr val="lt1"/>
                </a:solidFill>
              </a:rPr>
              <a:t>Proposed Solution</a:t>
            </a:r>
            <a:endParaRPr b="1" sz="4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19f578d845_0_0"/>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319f578d845_0_0"/>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lang="en-US" sz="2500">
                <a:solidFill>
                  <a:schemeClr val="lt1"/>
                </a:solidFill>
                <a:latin typeface="Lato"/>
                <a:ea typeface="Lato"/>
                <a:cs typeface="Lato"/>
                <a:sym typeface="Lato"/>
              </a:rPr>
              <a:t>AI-Based News Classification  </a:t>
            </a:r>
            <a:endParaRPr b="0" i="0" sz="1400" u="none" cap="none" strike="noStrike">
              <a:solidFill>
                <a:srgbClr val="000000"/>
              </a:solidFill>
              <a:latin typeface="Arial"/>
              <a:ea typeface="Arial"/>
              <a:cs typeface="Arial"/>
              <a:sym typeface="Arial"/>
            </a:endParaRPr>
          </a:p>
        </p:txBody>
      </p:sp>
      <p:sp>
        <p:nvSpPr>
          <p:cNvPr id="135" name="Google Shape;135;g319f578d845_0_0"/>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19f578d845_0_0"/>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319f578d845_0_0"/>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 name="Google Shape;138;g319f578d845_0_0"/>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139" name="Google Shape;139;g319f578d845_0_0"/>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140" name="Google Shape;140;g319f578d845_0_0"/>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141" name="Google Shape;141;g319f578d845_0_0"/>
          <p:cNvSpPr txBox="1"/>
          <p:nvPr/>
        </p:nvSpPr>
        <p:spPr>
          <a:xfrm>
            <a:off x="387350" y="804525"/>
            <a:ext cx="3722400" cy="341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600">
                <a:solidFill>
                  <a:srgbClr val="434343"/>
                </a:solidFill>
              </a:rPr>
              <a:t>Proposed Solution</a:t>
            </a:r>
            <a:endParaRPr b="1" sz="1600">
              <a:solidFill>
                <a:srgbClr val="434343"/>
              </a:solidFill>
            </a:endParaRPr>
          </a:p>
          <a:p>
            <a:pPr indent="-304800" lvl="0" marL="457200" rtl="0" algn="l">
              <a:lnSpc>
                <a:spcPct val="150000"/>
              </a:lnSpc>
              <a:spcBef>
                <a:spcPts val="0"/>
              </a:spcBef>
              <a:spcAft>
                <a:spcPts val="0"/>
              </a:spcAft>
              <a:buClr>
                <a:srgbClr val="434343"/>
              </a:buClr>
              <a:buSzPts val="1200"/>
              <a:buChar char="●"/>
            </a:pPr>
            <a:r>
              <a:rPr lang="en-US" sz="1200">
                <a:solidFill>
                  <a:srgbClr val="434343"/>
                </a:solidFill>
              </a:rPr>
              <a:t>Implementation of AI to deal with business problems.</a:t>
            </a:r>
            <a:endParaRPr sz="1200">
              <a:solidFill>
                <a:srgbClr val="434343"/>
              </a:solidFill>
            </a:endParaRPr>
          </a:p>
          <a:p>
            <a:pPr indent="-304800" lvl="0" marL="457200" rtl="0" algn="l">
              <a:lnSpc>
                <a:spcPct val="150000"/>
              </a:lnSpc>
              <a:spcBef>
                <a:spcPts val="0"/>
              </a:spcBef>
              <a:spcAft>
                <a:spcPts val="0"/>
              </a:spcAft>
              <a:buClr>
                <a:srgbClr val="434343"/>
              </a:buClr>
              <a:buSzPts val="1200"/>
              <a:buChar char="●"/>
            </a:pPr>
            <a:r>
              <a:rPr lang="en-US" sz="1200">
                <a:solidFill>
                  <a:srgbClr val="434343"/>
                </a:solidFill>
              </a:rPr>
              <a:t>Leverages natural language processing (NLP) to sort news into </a:t>
            </a:r>
            <a:r>
              <a:rPr lang="en-US" sz="1200">
                <a:solidFill>
                  <a:srgbClr val="434343"/>
                </a:solidFill>
              </a:rPr>
              <a:t>relevant</a:t>
            </a:r>
            <a:r>
              <a:rPr lang="en-US" sz="1200">
                <a:solidFill>
                  <a:srgbClr val="434343"/>
                </a:solidFill>
              </a:rPr>
              <a:t> categories efficiently.</a:t>
            </a:r>
            <a:endParaRPr sz="1200">
              <a:solidFill>
                <a:srgbClr val="434343"/>
              </a:solidFill>
            </a:endParaRPr>
          </a:p>
          <a:p>
            <a:pPr indent="-304800" lvl="0" marL="457200" rtl="0" algn="l">
              <a:lnSpc>
                <a:spcPct val="150000"/>
              </a:lnSpc>
              <a:spcBef>
                <a:spcPts val="0"/>
              </a:spcBef>
              <a:spcAft>
                <a:spcPts val="0"/>
              </a:spcAft>
              <a:buClr>
                <a:srgbClr val="434343"/>
              </a:buClr>
              <a:buSzPts val="1200"/>
              <a:buChar char="●"/>
            </a:pPr>
            <a:r>
              <a:rPr lang="en-US" sz="1200">
                <a:solidFill>
                  <a:srgbClr val="434343"/>
                </a:solidFill>
              </a:rPr>
              <a:t>Real time processing and sorting of news articles for better organization.</a:t>
            </a:r>
            <a:endParaRPr sz="1200">
              <a:solidFill>
                <a:srgbClr val="434343"/>
              </a:solidFill>
            </a:endParaRPr>
          </a:p>
          <a:p>
            <a:pPr indent="-304800" lvl="0" marL="457200" rtl="0" algn="l">
              <a:lnSpc>
                <a:spcPct val="150000"/>
              </a:lnSpc>
              <a:spcBef>
                <a:spcPts val="0"/>
              </a:spcBef>
              <a:spcAft>
                <a:spcPts val="0"/>
              </a:spcAft>
              <a:buClr>
                <a:srgbClr val="434343"/>
              </a:buClr>
              <a:buSzPts val="1200"/>
              <a:buChar char="●"/>
            </a:pPr>
            <a:r>
              <a:rPr lang="en-US" sz="1200">
                <a:solidFill>
                  <a:srgbClr val="434343"/>
                </a:solidFill>
              </a:rPr>
              <a:t>Provides scalability by handling vast values of digital news with accuracy.</a:t>
            </a:r>
            <a:endParaRPr sz="1200">
              <a:solidFill>
                <a:srgbClr val="434343"/>
              </a:solidFill>
            </a:endParaRPr>
          </a:p>
          <a:p>
            <a:pPr indent="0" lvl="0" marL="457200" rtl="0" algn="l">
              <a:lnSpc>
                <a:spcPct val="150000"/>
              </a:lnSpc>
              <a:spcBef>
                <a:spcPts val="0"/>
              </a:spcBef>
              <a:spcAft>
                <a:spcPts val="0"/>
              </a:spcAft>
              <a:buNone/>
            </a:pPr>
            <a:r>
              <a:t/>
            </a:r>
            <a:endParaRPr sz="1200">
              <a:solidFill>
                <a:srgbClr val="434343"/>
              </a:solidFill>
            </a:endParaRPr>
          </a:p>
          <a:p>
            <a:pPr indent="0" lvl="0" marL="0" rtl="0" algn="l">
              <a:lnSpc>
                <a:spcPct val="150000"/>
              </a:lnSpc>
              <a:spcBef>
                <a:spcPts val="0"/>
              </a:spcBef>
              <a:spcAft>
                <a:spcPts val="0"/>
              </a:spcAft>
              <a:buNone/>
            </a:pPr>
            <a:r>
              <a:t/>
            </a:r>
            <a:endParaRPr sz="1200">
              <a:solidFill>
                <a:srgbClr val="434343"/>
              </a:solidFill>
            </a:endParaRPr>
          </a:p>
          <a:p>
            <a:pPr indent="0" lvl="0" marL="0" rtl="0" algn="l">
              <a:lnSpc>
                <a:spcPct val="150000"/>
              </a:lnSpc>
              <a:spcBef>
                <a:spcPts val="0"/>
              </a:spcBef>
              <a:spcAft>
                <a:spcPts val="0"/>
              </a:spcAft>
              <a:buNone/>
            </a:pPr>
            <a:r>
              <a:t/>
            </a:r>
            <a:endParaRPr b="1" sz="1200">
              <a:solidFill>
                <a:srgbClr val="434343"/>
              </a:solidFill>
            </a:endParaRPr>
          </a:p>
        </p:txBody>
      </p:sp>
      <p:pic>
        <p:nvPicPr>
          <p:cNvPr id="142" name="Google Shape;142;g319f578d845_0_0"/>
          <p:cNvPicPr preferRelativeResize="0"/>
          <p:nvPr/>
        </p:nvPicPr>
        <p:blipFill>
          <a:blip r:embed="rId4">
            <a:alphaModFix/>
          </a:blip>
          <a:stretch>
            <a:fillRect/>
          </a:stretch>
        </p:blipFill>
        <p:spPr>
          <a:xfrm>
            <a:off x="4211350" y="617550"/>
            <a:ext cx="4638472" cy="3787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19f578d845_0_92"/>
          <p:cNvSpPr/>
          <p:nvPr/>
        </p:nvSpPr>
        <p:spPr>
          <a:xfrm>
            <a:off x="-31479" y="0"/>
            <a:ext cx="91941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319f578d845_0_92"/>
          <p:cNvSpPr txBox="1"/>
          <p:nvPr/>
        </p:nvSpPr>
        <p:spPr>
          <a:xfrm>
            <a:off x="448500" y="35501"/>
            <a:ext cx="8247000" cy="448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2500"/>
              <a:buFont typeface="Arial"/>
              <a:buNone/>
            </a:pPr>
            <a:r>
              <a:rPr lang="en-US" sz="2500">
                <a:solidFill>
                  <a:schemeClr val="lt1"/>
                </a:solidFill>
                <a:latin typeface="Lato"/>
                <a:ea typeface="Lato"/>
                <a:cs typeface="Lato"/>
                <a:sym typeface="Lato"/>
              </a:rPr>
              <a:t>AI-Based News Classification: Benefits </a:t>
            </a:r>
            <a:endParaRPr b="0" i="0" sz="1400" u="none" cap="none" strike="noStrike">
              <a:solidFill>
                <a:srgbClr val="000000"/>
              </a:solidFill>
              <a:latin typeface="Arial"/>
              <a:ea typeface="Arial"/>
              <a:cs typeface="Arial"/>
              <a:sym typeface="Arial"/>
            </a:endParaRPr>
          </a:p>
        </p:txBody>
      </p:sp>
      <p:sp>
        <p:nvSpPr>
          <p:cNvPr id="149" name="Google Shape;149;g319f578d845_0_92"/>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319f578d845_0_92"/>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319f578d845_0_92"/>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 name="Google Shape;152;g319f578d845_0_92"/>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153" name="Google Shape;153;g319f578d845_0_92"/>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154" name="Google Shape;154;g319f578d845_0_92"/>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155" name="Google Shape;155;g319f578d845_0_92"/>
          <p:cNvSpPr txBox="1"/>
          <p:nvPr/>
        </p:nvSpPr>
        <p:spPr>
          <a:xfrm>
            <a:off x="417350" y="737350"/>
            <a:ext cx="4557300" cy="3413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1500">
                <a:solidFill>
                  <a:srgbClr val="434343"/>
                </a:solidFill>
              </a:rPr>
              <a:t>Enhanced Personalization: </a:t>
            </a:r>
            <a:endParaRPr b="1" sz="1500">
              <a:solidFill>
                <a:srgbClr val="434343"/>
              </a:solidFill>
            </a:endParaRPr>
          </a:p>
          <a:p>
            <a:pPr indent="-298450" lvl="0" marL="457200" rtl="0" algn="l">
              <a:lnSpc>
                <a:spcPct val="125000"/>
              </a:lnSpc>
              <a:spcBef>
                <a:spcPts val="0"/>
              </a:spcBef>
              <a:spcAft>
                <a:spcPts val="0"/>
              </a:spcAft>
              <a:buClr>
                <a:srgbClr val="434343"/>
              </a:buClr>
              <a:buSzPts val="1100"/>
              <a:buChar char="●"/>
            </a:pPr>
            <a:r>
              <a:rPr lang="en-US" sz="1100">
                <a:solidFill>
                  <a:srgbClr val="434343"/>
                </a:solidFill>
              </a:rPr>
              <a:t>Accurately categorizes articles, providing tailored recommendations that improve user satisfaction and retention.</a:t>
            </a:r>
            <a:endParaRPr b="1" sz="1500">
              <a:solidFill>
                <a:srgbClr val="434343"/>
              </a:solidFill>
            </a:endParaRPr>
          </a:p>
          <a:p>
            <a:pPr indent="0" lvl="0" marL="0" rtl="0" algn="l">
              <a:lnSpc>
                <a:spcPct val="125000"/>
              </a:lnSpc>
              <a:spcBef>
                <a:spcPts val="0"/>
              </a:spcBef>
              <a:spcAft>
                <a:spcPts val="0"/>
              </a:spcAft>
              <a:buNone/>
            </a:pPr>
            <a:r>
              <a:rPr b="1" lang="en-US" sz="1500">
                <a:solidFill>
                  <a:srgbClr val="434343"/>
                </a:solidFill>
              </a:rPr>
              <a:t>Faster Publishing:</a:t>
            </a:r>
            <a:endParaRPr b="1" sz="1500">
              <a:solidFill>
                <a:srgbClr val="434343"/>
              </a:solidFill>
            </a:endParaRPr>
          </a:p>
          <a:p>
            <a:pPr indent="-298450" lvl="0" marL="457200" rtl="0" algn="l">
              <a:lnSpc>
                <a:spcPct val="125000"/>
              </a:lnSpc>
              <a:spcBef>
                <a:spcPts val="0"/>
              </a:spcBef>
              <a:spcAft>
                <a:spcPts val="0"/>
              </a:spcAft>
              <a:buClr>
                <a:srgbClr val="434343"/>
              </a:buClr>
              <a:buSzPts val="1100"/>
              <a:buChar char="●"/>
            </a:pPr>
            <a:r>
              <a:rPr lang="en-US" sz="1100">
                <a:solidFill>
                  <a:srgbClr val="434343"/>
                </a:solidFill>
              </a:rPr>
              <a:t>Automates categorization to handle high content volumes, ensuring timely delivery and improved user engagement.</a:t>
            </a:r>
            <a:endParaRPr sz="1100">
              <a:solidFill>
                <a:srgbClr val="434343"/>
              </a:solidFill>
            </a:endParaRPr>
          </a:p>
          <a:p>
            <a:pPr indent="0" lvl="0" marL="0" rtl="0" algn="l">
              <a:lnSpc>
                <a:spcPct val="125000"/>
              </a:lnSpc>
              <a:spcBef>
                <a:spcPts val="0"/>
              </a:spcBef>
              <a:spcAft>
                <a:spcPts val="0"/>
              </a:spcAft>
              <a:buNone/>
            </a:pPr>
            <a:r>
              <a:rPr b="1" lang="en-US" sz="1500">
                <a:solidFill>
                  <a:srgbClr val="434343"/>
                </a:solidFill>
              </a:rPr>
              <a:t>Scalable Workflows: </a:t>
            </a:r>
            <a:endParaRPr b="1" sz="1500">
              <a:solidFill>
                <a:srgbClr val="434343"/>
              </a:solidFill>
            </a:endParaRPr>
          </a:p>
          <a:p>
            <a:pPr indent="-298450" lvl="0" marL="457200" rtl="0" algn="l">
              <a:lnSpc>
                <a:spcPct val="125000"/>
              </a:lnSpc>
              <a:spcBef>
                <a:spcPts val="0"/>
              </a:spcBef>
              <a:spcAft>
                <a:spcPts val="0"/>
              </a:spcAft>
              <a:buClr>
                <a:srgbClr val="434343"/>
              </a:buClr>
              <a:buSzPts val="1100"/>
              <a:buChar char="●"/>
            </a:pPr>
            <a:r>
              <a:rPr lang="en-US" sz="1100">
                <a:solidFill>
                  <a:srgbClr val="434343"/>
                </a:solidFill>
              </a:rPr>
              <a:t>Handles real-time classification during peak traffic, reducing delays and maintaining competitiveness in the market.</a:t>
            </a:r>
            <a:endParaRPr sz="1100">
              <a:solidFill>
                <a:srgbClr val="434343"/>
              </a:solidFill>
            </a:endParaRPr>
          </a:p>
          <a:p>
            <a:pPr indent="0" lvl="0" marL="0" rtl="0" algn="l">
              <a:lnSpc>
                <a:spcPct val="125000"/>
              </a:lnSpc>
              <a:spcBef>
                <a:spcPts val="0"/>
              </a:spcBef>
              <a:spcAft>
                <a:spcPts val="0"/>
              </a:spcAft>
              <a:buNone/>
            </a:pPr>
            <a:r>
              <a:rPr b="1" lang="en-US" sz="1500">
                <a:solidFill>
                  <a:srgbClr val="434343"/>
                </a:solidFill>
              </a:rPr>
              <a:t>Improved User Experience: </a:t>
            </a:r>
            <a:endParaRPr b="1" sz="1500">
              <a:solidFill>
                <a:srgbClr val="434343"/>
              </a:solidFill>
            </a:endParaRPr>
          </a:p>
          <a:p>
            <a:pPr indent="-298450" lvl="0" marL="457200" rtl="0" algn="l">
              <a:lnSpc>
                <a:spcPct val="125000"/>
              </a:lnSpc>
              <a:spcBef>
                <a:spcPts val="0"/>
              </a:spcBef>
              <a:spcAft>
                <a:spcPts val="0"/>
              </a:spcAft>
              <a:buClr>
                <a:srgbClr val="434343"/>
              </a:buClr>
              <a:buSzPts val="1100"/>
              <a:buChar char="●"/>
            </a:pPr>
            <a:r>
              <a:rPr lang="en-US" sz="1100">
                <a:solidFill>
                  <a:srgbClr val="434343"/>
                </a:solidFill>
              </a:rPr>
              <a:t>Eliminates bottlenecks, ensuring consistent and relevant content delivery to retain users.</a:t>
            </a:r>
            <a:endParaRPr sz="1100">
              <a:solidFill>
                <a:srgbClr val="434343"/>
              </a:solidFill>
            </a:endParaRPr>
          </a:p>
          <a:p>
            <a:pPr indent="0" lvl="0" marL="0" rtl="0" algn="l">
              <a:lnSpc>
                <a:spcPct val="125000"/>
              </a:lnSpc>
              <a:spcBef>
                <a:spcPts val="0"/>
              </a:spcBef>
              <a:spcAft>
                <a:spcPts val="0"/>
              </a:spcAft>
              <a:buNone/>
            </a:pPr>
            <a:r>
              <a:rPr b="1" lang="en-US" sz="1500">
                <a:solidFill>
                  <a:srgbClr val="434343"/>
                </a:solidFill>
              </a:rPr>
              <a:t>Increased Revenue Opportunities:</a:t>
            </a:r>
            <a:endParaRPr b="1" sz="1500">
              <a:solidFill>
                <a:srgbClr val="434343"/>
              </a:solidFill>
            </a:endParaRPr>
          </a:p>
          <a:p>
            <a:pPr indent="-298450" lvl="0" marL="457200" rtl="0" algn="l">
              <a:lnSpc>
                <a:spcPct val="125000"/>
              </a:lnSpc>
              <a:spcBef>
                <a:spcPts val="0"/>
              </a:spcBef>
              <a:spcAft>
                <a:spcPts val="0"/>
              </a:spcAft>
              <a:buClr>
                <a:srgbClr val="434343"/>
              </a:buClr>
              <a:buSzPts val="1100"/>
              <a:buChar char="●"/>
            </a:pPr>
            <a:r>
              <a:rPr lang="en-US" sz="1100">
                <a:solidFill>
                  <a:srgbClr val="434343"/>
                </a:solidFill>
              </a:rPr>
              <a:t>Engaged users and better content targeting drive higher ad performance and subscription growth.</a:t>
            </a:r>
            <a:endParaRPr sz="1100">
              <a:solidFill>
                <a:srgbClr val="434343"/>
              </a:solidFill>
            </a:endParaRPr>
          </a:p>
          <a:p>
            <a:pPr indent="0" lvl="0" marL="0" rtl="0" algn="l">
              <a:lnSpc>
                <a:spcPct val="115000"/>
              </a:lnSpc>
              <a:spcBef>
                <a:spcPts val="0"/>
              </a:spcBef>
              <a:spcAft>
                <a:spcPts val="0"/>
              </a:spcAft>
              <a:buNone/>
            </a:pPr>
            <a:r>
              <a:t/>
            </a:r>
            <a:endParaRPr b="1" sz="10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b="1" sz="1000">
              <a:solidFill>
                <a:srgbClr val="434343"/>
              </a:solidFill>
            </a:endParaRPr>
          </a:p>
          <a:p>
            <a:pPr indent="0" lvl="0" marL="0" rtl="0" algn="l">
              <a:lnSpc>
                <a:spcPct val="115000"/>
              </a:lnSpc>
              <a:spcBef>
                <a:spcPts val="0"/>
              </a:spcBef>
              <a:spcAft>
                <a:spcPts val="0"/>
              </a:spcAft>
              <a:buNone/>
            </a:pPr>
            <a:r>
              <a:t/>
            </a:r>
            <a:endParaRPr sz="600">
              <a:solidFill>
                <a:srgbClr val="434343"/>
              </a:solidFill>
            </a:endParaRPr>
          </a:p>
          <a:p>
            <a:pPr indent="0" lvl="0" marL="0" rtl="0" algn="l">
              <a:lnSpc>
                <a:spcPct val="115000"/>
              </a:lnSpc>
              <a:spcBef>
                <a:spcPts val="0"/>
              </a:spcBef>
              <a:spcAft>
                <a:spcPts val="0"/>
              </a:spcAft>
              <a:buNone/>
            </a:pPr>
            <a:r>
              <a:t/>
            </a:r>
            <a:endParaRPr b="1" sz="1000">
              <a:solidFill>
                <a:srgbClr val="434343"/>
              </a:solidFill>
            </a:endParaRPr>
          </a:p>
          <a:p>
            <a:pPr indent="0" lvl="0" marL="0" rtl="0" algn="l">
              <a:lnSpc>
                <a:spcPct val="115000"/>
              </a:lnSpc>
              <a:spcBef>
                <a:spcPts val="0"/>
              </a:spcBef>
              <a:spcAft>
                <a:spcPts val="0"/>
              </a:spcAft>
              <a:buNone/>
            </a:pPr>
            <a:r>
              <a:t/>
            </a:r>
            <a:endParaRPr b="1" sz="600">
              <a:solidFill>
                <a:srgbClr val="434343"/>
              </a:solidFill>
            </a:endParaRPr>
          </a:p>
        </p:txBody>
      </p:sp>
      <p:pic>
        <p:nvPicPr>
          <p:cNvPr id="156" name="Google Shape;156;g319f578d845_0_92"/>
          <p:cNvPicPr preferRelativeResize="0"/>
          <p:nvPr/>
        </p:nvPicPr>
        <p:blipFill rotWithShape="1">
          <a:blip r:embed="rId4">
            <a:alphaModFix/>
          </a:blip>
          <a:srcRect b="0" l="-810" r="810" t="0"/>
          <a:stretch/>
        </p:blipFill>
        <p:spPr>
          <a:xfrm>
            <a:off x="4974650" y="1000751"/>
            <a:ext cx="3872900" cy="28866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316ffdfd65e_2_18"/>
          <p:cNvSpPr/>
          <p:nvPr/>
        </p:nvSpPr>
        <p:spPr>
          <a:xfrm>
            <a:off x="-2904" y="4618075"/>
            <a:ext cx="9153000" cy="525900"/>
          </a:xfrm>
          <a:prstGeom prst="rect">
            <a:avLst/>
          </a:prstGeom>
          <a:solidFill>
            <a:srgbClr val="1B2A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316ffdfd65e_2_18"/>
          <p:cNvSpPr/>
          <p:nvPr/>
        </p:nvSpPr>
        <p:spPr>
          <a:xfrm>
            <a:off x="0" y="4715925"/>
            <a:ext cx="66987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316ffdfd65e_2_18"/>
          <p:cNvSpPr/>
          <p:nvPr/>
        </p:nvSpPr>
        <p:spPr>
          <a:xfrm>
            <a:off x="8769375" y="4715925"/>
            <a:ext cx="381300" cy="3366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g316ffdfd65e_2_18"/>
          <p:cNvPicPr preferRelativeResize="0"/>
          <p:nvPr/>
        </p:nvPicPr>
        <p:blipFill rotWithShape="1">
          <a:blip r:embed="rId3">
            <a:alphaModFix/>
          </a:blip>
          <a:srcRect b="0" l="0" r="0" t="0"/>
          <a:stretch/>
        </p:blipFill>
        <p:spPr>
          <a:xfrm>
            <a:off x="6861536" y="4737001"/>
            <a:ext cx="1770276" cy="311175"/>
          </a:xfrm>
          <a:prstGeom prst="rect">
            <a:avLst/>
          </a:prstGeom>
          <a:noFill/>
          <a:ln>
            <a:noFill/>
          </a:ln>
        </p:spPr>
      </p:pic>
      <p:sp>
        <p:nvSpPr>
          <p:cNvPr id="165" name="Google Shape;165;g316ffdfd65e_2_18"/>
          <p:cNvSpPr txBox="1"/>
          <p:nvPr/>
        </p:nvSpPr>
        <p:spPr>
          <a:xfrm>
            <a:off x="417350" y="4706088"/>
            <a:ext cx="635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Copyright © 2023 Grazitti Interactive. The Information on the deck is proprietary to Grazitti Interactive.  </a:t>
            </a:r>
            <a:endParaRPr b="0" i="0" sz="6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Lato"/>
                <a:ea typeface="Lato"/>
                <a:cs typeface="Lato"/>
                <a:sym typeface="Lato"/>
              </a:rPr>
              <a:t>Any reproduction or distribution of the content without the company's consent is prohibited and may cause legal action.</a:t>
            </a:r>
            <a:endParaRPr b="0" i="0" sz="600" u="none" cap="none" strike="noStrike">
              <a:solidFill>
                <a:srgbClr val="FFFFFF"/>
              </a:solidFill>
              <a:latin typeface="Lato"/>
              <a:ea typeface="Lato"/>
              <a:cs typeface="Lato"/>
              <a:sym typeface="Lato"/>
            </a:endParaRPr>
          </a:p>
        </p:txBody>
      </p:sp>
      <p:sp>
        <p:nvSpPr>
          <p:cNvPr id="166" name="Google Shape;166;g316ffdfd65e_2_18"/>
          <p:cNvSpPr txBox="1"/>
          <p:nvPr/>
        </p:nvSpPr>
        <p:spPr>
          <a:xfrm>
            <a:off x="8547608" y="4693953"/>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FFFFFF"/>
                </a:solidFill>
                <a:latin typeface="Lato"/>
                <a:ea typeface="Lato"/>
                <a:cs typeface="Lato"/>
                <a:sym typeface="Lato"/>
              </a:rPr>
              <a:t>‹#›</a:t>
            </a:fld>
            <a:endParaRPr b="1" i="0" sz="1200" u="none" cap="none" strike="noStrike">
              <a:solidFill>
                <a:srgbClr val="FFFFFF"/>
              </a:solidFill>
              <a:latin typeface="Lato"/>
              <a:ea typeface="Lato"/>
              <a:cs typeface="Lato"/>
              <a:sym typeface="Lato"/>
            </a:endParaRPr>
          </a:p>
        </p:txBody>
      </p:sp>
      <p:sp>
        <p:nvSpPr>
          <p:cNvPr id="167" name="Google Shape;167;g316ffdfd65e_2_18"/>
          <p:cNvSpPr/>
          <p:nvPr/>
        </p:nvSpPr>
        <p:spPr>
          <a:xfrm>
            <a:off x="-2900" y="0"/>
            <a:ext cx="9153000" cy="2571600"/>
          </a:xfrm>
          <a:prstGeom prst="rect">
            <a:avLst/>
          </a:prstGeom>
          <a:solidFill>
            <a:srgbClr val="1B2A4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g316ffdfd65e_2_18"/>
          <p:cNvSpPr txBox="1"/>
          <p:nvPr/>
        </p:nvSpPr>
        <p:spPr>
          <a:xfrm>
            <a:off x="417350" y="1184875"/>
            <a:ext cx="60921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chemeClr val="lt1"/>
                </a:solidFill>
              </a:rPr>
              <a:t>Solution Pipeline</a:t>
            </a:r>
            <a:endParaRPr b="1" sz="4800">
              <a:solidFill>
                <a:schemeClr val="lt1"/>
              </a:solidFill>
            </a:endParaRPr>
          </a:p>
        </p:txBody>
      </p:sp>
      <p:sp>
        <p:nvSpPr>
          <p:cNvPr id="169" name="Google Shape;169;g316ffdfd65e_2_18"/>
          <p:cNvSpPr txBox="1"/>
          <p:nvPr/>
        </p:nvSpPr>
        <p:spPr>
          <a:xfrm>
            <a:off x="7189450" y="-132925"/>
            <a:ext cx="2291100" cy="12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